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0"/>
  </p:notesMasterIdLst>
  <p:sldIdLst>
    <p:sldId id="1872" r:id="rId6"/>
    <p:sldId id="1881" r:id="rId7"/>
    <p:sldId id="1884" r:id="rId8"/>
    <p:sldId id="1885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378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pos="1073" userDrawn="1">
          <p15:clr>
            <a:srgbClr val="A4A3A4"/>
          </p15:clr>
        </p15:guide>
        <p15:guide id="6" pos="1822" userDrawn="1">
          <p15:clr>
            <a:srgbClr val="A4A3A4"/>
          </p15:clr>
        </p15:guide>
        <p15:guide id="7" pos="2615" userDrawn="1">
          <p15:clr>
            <a:srgbClr val="A4A3A4"/>
          </p15:clr>
        </p15:guide>
        <p15:guide id="9" pos="65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86"/>
    <a:srgbClr val="FFB300"/>
    <a:srgbClr val="F9F9F9"/>
    <a:srgbClr val="C6C5C5"/>
    <a:srgbClr val="F71D2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29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858" y="102"/>
      </p:cViewPr>
      <p:guideLst>
        <p:guide orient="horz" pos="459"/>
        <p:guide pos="325"/>
        <p:guide pos="7378"/>
        <p:guide orient="horz" pos="3952"/>
        <p:guide pos="1073"/>
        <p:guide pos="1822"/>
        <p:guide pos="2615"/>
        <p:guide pos="65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na Brigitte Ariza Rojas" userId="9cbc8d81-649e-4ba1-ac2c-b6c1f7ae4a0e" providerId="ADAL" clId="{455ADFA0-4993-42E8-B892-B8B912E04C6B}"/>
    <pc:docChg chg="delSld delMainMaster">
      <pc:chgData name="Edna Brigitte Ariza Rojas" userId="9cbc8d81-649e-4ba1-ac2c-b6c1f7ae4a0e" providerId="ADAL" clId="{455ADFA0-4993-42E8-B892-B8B912E04C6B}" dt="2025-12-29T19:44:24.946" v="0" actId="47"/>
      <pc:docMkLst>
        <pc:docMk/>
      </pc:docMkLst>
      <pc:sldChg chg="del">
        <pc:chgData name="Edna Brigitte Ariza Rojas" userId="9cbc8d81-649e-4ba1-ac2c-b6c1f7ae4a0e" providerId="ADAL" clId="{455ADFA0-4993-42E8-B892-B8B912E04C6B}" dt="2025-12-29T19:44:24.946" v="0" actId="47"/>
        <pc:sldMkLst>
          <pc:docMk/>
          <pc:sldMk cId="2429916597" sldId="1877"/>
        </pc:sldMkLst>
      </pc:sldChg>
      <pc:sldMasterChg chg="del delSldLayout">
        <pc:chgData name="Edna Brigitte Ariza Rojas" userId="9cbc8d81-649e-4ba1-ac2c-b6c1f7ae4a0e" providerId="ADAL" clId="{455ADFA0-4993-42E8-B892-B8B912E04C6B}" dt="2025-12-29T19:44:24.946" v="0" actId="47"/>
        <pc:sldMasterMkLst>
          <pc:docMk/>
          <pc:sldMasterMk cId="122232383" sldId="2147483673"/>
        </pc:sldMasterMkLst>
        <pc:sldLayoutChg chg="del">
          <pc:chgData name="Edna Brigitte Ariza Rojas" userId="9cbc8d81-649e-4ba1-ac2c-b6c1f7ae4a0e" providerId="ADAL" clId="{455ADFA0-4993-42E8-B892-B8B912E04C6B}" dt="2025-12-29T19:44:24.946" v="0" actId="47"/>
          <pc:sldLayoutMkLst>
            <pc:docMk/>
            <pc:sldMasterMk cId="122232383" sldId="2147483673"/>
            <pc:sldLayoutMk cId="1346552965" sldId="2147483674"/>
          </pc:sldLayoutMkLst>
        </pc:sldLayoutChg>
        <pc:sldLayoutChg chg="del">
          <pc:chgData name="Edna Brigitte Ariza Rojas" userId="9cbc8d81-649e-4ba1-ac2c-b6c1f7ae4a0e" providerId="ADAL" clId="{455ADFA0-4993-42E8-B892-B8B912E04C6B}" dt="2025-12-29T19:44:24.946" v="0" actId="47"/>
          <pc:sldLayoutMkLst>
            <pc:docMk/>
            <pc:sldMasterMk cId="122232383" sldId="2147483673"/>
            <pc:sldLayoutMk cId="3142296273" sldId="2147483675"/>
          </pc:sldLayoutMkLst>
        </pc:sldLayoutChg>
        <pc:sldLayoutChg chg="del">
          <pc:chgData name="Edna Brigitte Ariza Rojas" userId="9cbc8d81-649e-4ba1-ac2c-b6c1f7ae4a0e" providerId="ADAL" clId="{455ADFA0-4993-42E8-B892-B8B912E04C6B}" dt="2025-12-29T19:44:24.946" v="0" actId="47"/>
          <pc:sldLayoutMkLst>
            <pc:docMk/>
            <pc:sldMasterMk cId="122232383" sldId="2147483673"/>
            <pc:sldLayoutMk cId="3847966449" sldId="2147483676"/>
          </pc:sldLayoutMkLst>
        </pc:sldLayoutChg>
        <pc:sldLayoutChg chg="del">
          <pc:chgData name="Edna Brigitte Ariza Rojas" userId="9cbc8d81-649e-4ba1-ac2c-b6c1f7ae4a0e" providerId="ADAL" clId="{455ADFA0-4993-42E8-B892-B8B912E04C6B}" dt="2025-12-29T19:44:24.946" v="0" actId="47"/>
          <pc:sldLayoutMkLst>
            <pc:docMk/>
            <pc:sldMasterMk cId="122232383" sldId="2147483673"/>
            <pc:sldLayoutMk cId="4097305421" sldId="2147483677"/>
          </pc:sldLayoutMkLst>
        </pc:sldLayoutChg>
        <pc:sldLayoutChg chg="del">
          <pc:chgData name="Edna Brigitte Ariza Rojas" userId="9cbc8d81-649e-4ba1-ac2c-b6c1f7ae4a0e" providerId="ADAL" clId="{455ADFA0-4993-42E8-B892-B8B912E04C6B}" dt="2025-12-29T19:44:24.946" v="0" actId="47"/>
          <pc:sldLayoutMkLst>
            <pc:docMk/>
            <pc:sldMasterMk cId="122232383" sldId="2147483673"/>
            <pc:sldLayoutMk cId="1431886273" sldId="2147483678"/>
          </pc:sldLayoutMkLst>
        </pc:sldLayoutChg>
        <pc:sldLayoutChg chg="del">
          <pc:chgData name="Edna Brigitte Ariza Rojas" userId="9cbc8d81-649e-4ba1-ac2c-b6c1f7ae4a0e" providerId="ADAL" clId="{455ADFA0-4993-42E8-B892-B8B912E04C6B}" dt="2025-12-29T19:44:24.946" v="0" actId="47"/>
          <pc:sldLayoutMkLst>
            <pc:docMk/>
            <pc:sldMasterMk cId="122232383" sldId="2147483673"/>
            <pc:sldLayoutMk cId="4243597238" sldId="2147483679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fiducoldexsa.sharepoint.com/sites/DireccionAdministrativayServicioalCliente/Documentos%20compartidos/General/Eariza/32.%20b.%20SAC_OK/2024/Cuadro%20Control%20PQRSF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fiducoldexsa.sharepoint.com/sites/DireccionAdministrativayServicioalCliente/Documentos%20compartidos/General/Eariza/32.%20b.%20SAC_OK/2024/Cuadro%20Control%20PQRSF%20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[Cuadro Control PQRSF 2024.xlsx]Hoja2!TablaDinámica2</c:name>
    <c:fmtId val="14"/>
  </c:pivotSource>
  <c:chart>
    <c:autoTitleDeleted val="0"/>
    <c:pivotFmts>
      <c:pivotFmt>
        <c:idx val="0"/>
        <c:spPr>
          <a:solidFill>
            <a:srgbClr val="00488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00488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rgbClr val="00488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Hoja2!$B$3:$B$4</c:f>
              <c:strCache>
                <c:ptCount val="1"/>
                <c:pt idx="0">
                  <c:v>Queja</c:v>
                </c:pt>
              </c:strCache>
            </c:strRef>
          </c:tx>
          <c:spPr>
            <a:solidFill>
              <a:srgbClr val="00488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Hoja2!$A$5:$A$15</c:f>
              <c:strCache>
                <c:ptCount val="10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agosto</c:v>
                </c:pt>
                <c:pt idx="7">
                  <c:v>octubre</c:v>
                </c:pt>
                <c:pt idx="8">
                  <c:v>Noviembre</c:v>
                </c:pt>
                <c:pt idx="9">
                  <c:v>Diciembre</c:v>
                </c:pt>
              </c:strCache>
            </c:strRef>
          </c:cat>
          <c:val>
            <c:numRef>
              <c:f>Hoja2!$B$5:$B$15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7">
                  <c:v>6</c:v>
                </c:pt>
                <c:pt idx="8">
                  <c:v>3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C3-491F-ACC2-A9D2A936CB62}"/>
            </c:ext>
          </c:extLst>
        </c:ser>
        <c:ser>
          <c:idx val="1"/>
          <c:order val="1"/>
          <c:tx>
            <c:strRef>
              <c:f>Hoja2!$C$3:$C$4</c:f>
              <c:strCache>
                <c:ptCount val="1"/>
                <c:pt idx="0">
                  <c:v>Reclamo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Hoja2!$A$5:$A$15</c:f>
              <c:strCache>
                <c:ptCount val="10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agosto</c:v>
                </c:pt>
                <c:pt idx="7">
                  <c:v>octubre</c:v>
                </c:pt>
                <c:pt idx="8">
                  <c:v>Noviembre</c:v>
                </c:pt>
                <c:pt idx="9">
                  <c:v>Diciembre</c:v>
                </c:pt>
              </c:strCache>
            </c:strRef>
          </c:cat>
          <c:val>
            <c:numRef>
              <c:f>Hoja2!$C$5:$C$15</c:f>
              <c:numCache>
                <c:formatCode>General</c:formatCode>
                <c:ptCount val="10"/>
                <c:pt idx="1">
                  <c:v>2</c:v>
                </c:pt>
                <c:pt idx="2">
                  <c:v>1</c:v>
                </c:pt>
                <c:pt idx="4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C3-491F-ACC2-A9D2A936CB62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05996335"/>
        <c:axId val="305996815"/>
      </c:barChart>
      <c:catAx>
        <c:axId val="305996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05996815"/>
        <c:crosses val="autoZero"/>
        <c:auto val="1"/>
        <c:lblAlgn val="ctr"/>
        <c:lblOffset val="100"/>
        <c:noMultiLvlLbl val="0"/>
      </c:catAx>
      <c:valAx>
        <c:axId val="30599681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5996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[Cuadro Control PQRSF 2024.xlsx]Hoja2!TablaDinámica3</c:name>
    <c:fmtId val="13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FFB300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rgbClr val="004886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rgbClr val="004886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rgbClr val="FFB300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004886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rgbClr val="FFB300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doughnutChart>
        <c:varyColors val="1"/>
        <c:ser>
          <c:idx val="0"/>
          <c:order val="0"/>
          <c:tx>
            <c:strRef>
              <c:f>Hoja2!$B$22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00488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71-47AB-B991-9737E141FBFE}"/>
              </c:ext>
            </c:extLst>
          </c:dPt>
          <c:dPt>
            <c:idx val="1"/>
            <c:bubble3D val="0"/>
            <c:spPr>
              <a:solidFill>
                <a:srgbClr val="FFB3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F71-47AB-B991-9737E141FB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Hoja2!$A$23:$A$25</c:f>
              <c:strCache>
                <c:ptCount val="2"/>
                <c:pt idx="0">
                  <c:v>Queja</c:v>
                </c:pt>
                <c:pt idx="1">
                  <c:v>Reclamo</c:v>
                </c:pt>
              </c:strCache>
            </c:strRef>
          </c:cat>
          <c:val>
            <c:numRef>
              <c:f>Hoja2!$B$23:$B$25</c:f>
              <c:numCache>
                <c:formatCode>General</c:formatCode>
                <c:ptCount val="2"/>
                <c:pt idx="0">
                  <c:v>17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71-47AB-B991-9737E141FB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4ADC2-5ACC-45F3-940D-A92D232D26CE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86E38-640D-4230-9100-1405D8EDC6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4522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19A3D3-AD7A-4264-801A-708729EB0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782F4F-B013-4F9A-A8DD-52BBD4E1F6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7F979-54FB-4060-88FF-BB93999CF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464-DF0F-43F8-B51F-5D83BF37AF7F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13E0E4-7636-451C-BFD0-666720274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929BB1-5D05-483C-85E9-EA2CEC84C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1CA-1E07-4D6C-A022-6D33555BF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6357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AB0A93-E3B0-4C73-AF78-7FCE60F14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6BC416-D20B-4CDC-8D1C-08A76969F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0C26D9-3E1B-4B20-B535-8F81E270C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464-DF0F-43F8-B51F-5D83BF37AF7F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BCDD4C-B340-4302-B253-0E096008B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F47460-5E81-4F20-BB52-35086E35A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1CA-1E07-4D6C-A022-6D33555BF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973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C875779-C889-42BD-B763-C3A7000336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DAFE890-B4D4-4CE2-B9ED-5F56359F1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EAF16C-085A-4884-A759-6EC2E679E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464-DF0F-43F8-B51F-5D83BF37AF7F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A11005-E784-4345-849E-FCBE17FA1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9638DE-8BF1-4235-ADA9-1AF7D80F9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1CA-1E07-4D6C-A022-6D33555BF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0303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13FC74-8CBE-418D-B387-D9260445D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01E026-F382-4121-A3C8-8B961FCC6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D71C94-A9C0-4F01-9474-618A9B48E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72A2-E26E-4372-8EB4-66C579B5826E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6932E4-6F4B-4A90-9E72-153DD8C93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E63682-56FB-42DD-9D89-6089C25A5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1CE8-3FE9-4651-A214-F41B53C436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6095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E46FD1-CC0A-405A-ADFE-60B91E4CF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18A930-6FE0-44B0-A470-CE4853216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D87B76-D6B7-418C-91E7-B00E8F870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72A2-E26E-4372-8EB4-66C579B5826E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FEF197-6807-4C9E-8C29-67F9ACC05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443737-EAB6-4B6C-96F2-39064007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1CE8-3FE9-4651-A214-F41B53C436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9782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A138DD-27E5-43A7-816B-EF03EFAA2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464D0A-FBBE-475C-BA76-DDB76DB81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ECDB5F-E458-460A-A5AA-77C4BE011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72A2-E26E-4372-8EB4-66C579B5826E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8C5885-1834-4BB1-811C-67DE253C4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CCE024-033A-49B5-8EA0-535CB1773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1CE8-3FE9-4651-A214-F41B53C436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7404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4B0331-28C8-4063-BE6E-6F8A64C0F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ABC431-916A-45B3-A4CA-55E9A71748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108007-C0BD-4B7C-94C2-4685E3490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070DCD-0568-487E-B305-60FE8D233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72A2-E26E-4372-8EB4-66C579B5826E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007AA5-D1F9-4CE3-BE38-7825E76E7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4615AD-D74D-49A2-9FEA-C9EE826C5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1CE8-3FE9-4651-A214-F41B53C436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6533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9CC48D-4691-4791-9935-9301B18F8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919B5F-E98E-41E3-BAE7-D4B47260C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1A5859-52CB-4CEA-B063-C1FE01819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4FDD2C3-240E-4D1F-8BC4-72BE961BE7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C9D200C-2DE1-4447-84CD-E393F5E1D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EB2C3F0-F3A3-4BF8-8438-E0AC5E0B6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72A2-E26E-4372-8EB4-66C579B5826E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7E437C0-D8E0-477B-B9F4-D0D8AD5EA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CC58AE1-B9B4-417D-881A-A5A1E2A49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1CE8-3FE9-4651-A214-F41B53C436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4625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8C89B-88E2-4F26-BCFA-74FB37ABE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DB84F4B-9148-4552-A1C7-22DFCE017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72A2-E26E-4372-8EB4-66C579B5826E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9D9F67-95FF-436C-ABE6-CED72E4CE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0C78D58-8066-4FE3-A24B-89EEB8D7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1CE8-3FE9-4651-A214-F41B53C436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5245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449784C-FAC1-4CF7-8432-10F48ADC5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72A2-E26E-4372-8EB4-66C579B5826E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0B45DC-AAEC-45AF-AEEB-6CB4ECA7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C52A87-D5DB-4DC1-A92B-560DBB56C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1CE8-3FE9-4651-A214-F41B53C436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1787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00576C-7D8B-4B0A-B875-9F02500A4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BC9EB0-4DDF-4E64-8DD9-4D6C62ECE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6F130D-BA76-483A-AB56-4E06B9924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F155D4-F36B-4975-8A94-1E6A98CAF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72A2-E26E-4372-8EB4-66C579B5826E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5334E1-0CC9-4B01-BBA1-112E7EAB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0BA16F-F92D-4B68-A289-5ED87B5DB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1CE8-3FE9-4651-A214-F41B53C436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404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AF05E3-1F6B-4B69-8738-78C62CAC0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FD7285-B8A9-4AEE-BDEE-80D845863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4CA503-0920-4514-A0F4-96687473C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464-DF0F-43F8-B51F-5D83BF37AF7F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682C95-E98B-4954-92E5-B48AAE30F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C66DDE-0732-49E3-8B8F-6C996F261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1CA-1E07-4D6C-A022-6D33555BF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06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78B5F-E20D-47C1-98BA-91CBE411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9DCDA2F-0EEA-4DE9-BA55-967C4515BA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89C945-5522-47B3-BAC3-AADE0D38E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73FC68-CF7C-4041-99AA-E17B0A230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72A2-E26E-4372-8EB4-66C579B5826E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7E70FE-86DF-482A-8F59-8B16A9A6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8BA2D9-BD23-4232-AE05-A66100CC3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1CE8-3FE9-4651-A214-F41B53C436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4603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C1A0F-58F9-41E0-9037-9A9C315F5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31144C-714A-4EF9-8294-633B2EF17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755890-8259-444F-8564-F716340B1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72A2-E26E-4372-8EB4-66C579B5826E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F5FD40-2D45-486D-B511-90520350C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2942D2-9973-4CF3-926B-ECF47014D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1CE8-3FE9-4651-A214-F41B53C436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1723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E6EB4A4-C8E0-4645-A42E-78A775B1F4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0E63D59-B65B-463F-90CE-848675B302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768601-3409-42AD-A2F4-FCE1179EA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72A2-E26E-4372-8EB4-66C579B5826E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EB41B1-501E-4E6F-B209-806C2D27D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E8963D-D1C0-46AD-A83B-D84B20B2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1CE8-3FE9-4651-A214-F41B53C436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4846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/>
          <p:nvPr/>
        </p:nvSpPr>
        <p:spPr>
          <a:xfrm>
            <a:off x="11529884" y="-107021"/>
            <a:ext cx="312400" cy="4853200"/>
          </a:xfrm>
          <a:prstGeom prst="rect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CA273E"/>
              </a:solidFill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11618633" y="0"/>
            <a:ext cx="312400" cy="4669600"/>
          </a:xfrm>
          <a:prstGeom prst="rect">
            <a:avLst/>
          </a:prstGeom>
          <a:solidFill>
            <a:srgbClr val="E0405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CA273E"/>
              </a:solidFill>
            </a:endParaRPr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11409045" y="4182276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53" name="Google Shape;53;p6"/>
          <p:cNvSpPr txBox="1">
            <a:spLocks noGrp="1"/>
          </p:cNvSpPr>
          <p:nvPr>
            <p:ph type="ctrTitle"/>
          </p:nvPr>
        </p:nvSpPr>
        <p:spPr>
          <a:xfrm>
            <a:off x="1194233" y="1302467"/>
            <a:ext cx="3064400" cy="126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752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6F69C0-5DAA-48A8-912E-6F479929B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4BF7B2-D221-4E0F-B8FD-F51F67E58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F6267A-55DF-43F5-BDA0-2B752D315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464-DF0F-43F8-B51F-5D83BF37AF7F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0CED78-45D4-4C6D-B820-67339FAB9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E4E320-B7A9-49D9-B15C-6DC0BF912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1CA-1E07-4D6C-A022-6D33555BF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5360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5DA30-23E5-4764-ABB1-2461C3D8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E37386-6940-4EB3-AD82-7BE5A8A564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6A83E3-E3E3-45B2-BFE6-397C39F43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1DB959-9A82-41CB-9A39-2E25D492C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464-DF0F-43F8-B51F-5D83BF37AF7F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6D086F-F4AE-4E3C-ADE5-3B0910A79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9596EC-A7CA-43F4-991B-E5F4093C5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1CA-1E07-4D6C-A022-6D33555BF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0193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E15EE-1E39-45E7-9183-355112E09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859C82-0E71-4C61-BE74-EE68AC721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052BB20-4B30-4F11-A3E3-24C5047DF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897EB11-B139-4AE6-AB87-B3A6F223D1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DA40E8E-5063-4FB3-A28B-F0182263FD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97DFDC9-CA33-4FF0-B88F-5CBA8E901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464-DF0F-43F8-B51F-5D83BF37AF7F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9B2209B-845B-4156-B746-80E6B3C7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2D09904-7EF2-4DDD-A59D-737C5CA20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1CA-1E07-4D6C-A022-6D33555BF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718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C1237-0D44-4D25-BE2E-247113F6D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907416-DA26-4AEF-9B83-FA9989E7B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464-DF0F-43F8-B51F-5D83BF37AF7F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2D570A2-EFD8-4985-AA97-E6BA073BD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49FAD47-B1A9-410A-AD53-569589F4A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1CA-1E07-4D6C-A022-6D33555BF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2059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BD7C49-4B74-4E50-8EAC-F3534B5EC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464-DF0F-43F8-B51F-5D83BF37AF7F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00C9FBC-F70B-448D-9BE8-380F7B72D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A1F01F-4050-4B5B-A059-CB2CFFFB1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1CA-1E07-4D6C-A022-6D33555BF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965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4A581D-DD1B-4B8D-A110-BCB6E2A41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08A33E-8B43-446F-827D-52B2B5987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E7EBCF-8A65-4C2E-B49B-A1DDA8957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7EB70B-653D-4298-86FE-318EEC530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464-DF0F-43F8-B51F-5D83BF37AF7F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F9874E-467A-4E78-BE36-367B5DFE4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C4C899-B994-4FF2-976B-C934DB71F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1CA-1E07-4D6C-A022-6D33555BF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998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617334-9906-49A9-894C-819AFCD69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1495BB1-A50D-4680-9EA3-5A7FEDCD40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32C38B-5011-4366-9445-3C3C288FD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D2845E-C07A-4A0E-A273-CE960380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80464-DF0F-43F8-B51F-5D83BF37AF7F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8B0836-E484-4607-B51E-B5E6338C4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E0FC7E-C6AF-4359-994F-2E933A4B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411CA-1E07-4D6C-A022-6D33555BF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941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851DD7D-54FA-4037-BA04-69647849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60CE97B-48C9-4360-AD27-1511CFCBF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D3C560-7BBC-4C17-AE93-B275A6B296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80464-DF0F-43F8-B51F-5D83BF37AF7F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216C2A-1AA0-4982-9A93-8AFD7F1AE3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9FD7A0-709F-4055-8DF2-D0E6E8151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411CA-1E07-4D6C-A022-6D33555BF7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003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C94D975-833A-4E04-BE5F-3A8D9A4C2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D22EF0-E0FF-4EF8-AA0A-DE774632B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F6B04E-30A4-45F2-848C-942DFD3CB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572A2-E26E-4372-8EB4-66C579B5826E}" type="datetimeFigureOut">
              <a:rPr lang="es-CO" smtClean="0"/>
              <a:t>29/12/2025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3DDDA5-6860-432C-8FB1-62C400606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AE5882-F75C-45F1-B216-9EE4F3264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51CE8-3FE9-4651-A214-F41B53C436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567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16160" b="32415"/>
          <a:stretch>
            <a:fillRect/>
          </a:stretch>
        </p:blipFill>
        <p:spPr>
          <a:xfrm>
            <a:off x="0" y="1221549"/>
            <a:ext cx="12192000" cy="417978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94512" y="5084105"/>
            <a:ext cx="5261318" cy="1138895"/>
            <a:chOff x="0" y="0"/>
            <a:chExt cx="4303179" cy="57788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03180" cy="577884"/>
            </a:xfrm>
            <a:custGeom>
              <a:avLst/>
              <a:gdLst/>
              <a:ahLst/>
              <a:cxnLst/>
              <a:rect l="l" t="t" r="r" b="b"/>
              <a:pathLst>
                <a:path w="4303180" h="577884">
                  <a:moveTo>
                    <a:pt x="0" y="0"/>
                  </a:moveTo>
                  <a:lnTo>
                    <a:pt x="4303180" y="0"/>
                  </a:lnTo>
                  <a:lnTo>
                    <a:pt x="4303180" y="577884"/>
                  </a:lnTo>
                  <a:lnTo>
                    <a:pt x="0" y="577884"/>
                  </a:lnTo>
                  <a:close/>
                </a:path>
              </a:pathLst>
            </a:custGeom>
            <a:solidFill>
              <a:srgbClr val="004186">
                <a:alpha val="75686"/>
              </a:srgbClr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4938055"/>
            <a:ext cx="5261317" cy="1138895"/>
            <a:chOff x="0" y="0"/>
            <a:chExt cx="4253435" cy="5778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53435" cy="577884"/>
            </a:xfrm>
            <a:custGeom>
              <a:avLst/>
              <a:gdLst/>
              <a:ahLst/>
              <a:cxnLst/>
              <a:rect l="l" t="t" r="r" b="b"/>
              <a:pathLst>
                <a:path w="4253435" h="577884">
                  <a:moveTo>
                    <a:pt x="0" y="0"/>
                  </a:moveTo>
                  <a:lnTo>
                    <a:pt x="4253435" y="0"/>
                  </a:lnTo>
                  <a:lnTo>
                    <a:pt x="4253435" y="577884"/>
                  </a:lnTo>
                  <a:lnTo>
                    <a:pt x="0" y="577884"/>
                  </a:lnTo>
                  <a:close/>
                </a:path>
              </a:pathLst>
            </a:custGeom>
            <a:solidFill>
              <a:srgbClr val="004186">
                <a:alpha val="75686"/>
              </a:srgbClr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2F12CC42-9B02-4B13-8E61-E5004D52ACAE}"/>
              </a:ext>
            </a:extLst>
          </p:cNvPr>
          <p:cNvSpPr txBox="1"/>
          <p:nvPr/>
        </p:nvSpPr>
        <p:spPr>
          <a:xfrm>
            <a:off x="-219277" y="5285777"/>
            <a:ext cx="5261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Informe de PQRSF 2024</a:t>
            </a: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5E03B4DD-5D67-4FAA-BEDB-1A21A784B294}"/>
              </a:ext>
            </a:extLst>
          </p:cNvPr>
          <p:cNvSpPr txBox="1"/>
          <p:nvPr/>
        </p:nvSpPr>
        <p:spPr>
          <a:xfrm>
            <a:off x="7675030" y="29028"/>
            <a:ext cx="4760159" cy="265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lvl="1" algn="just">
              <a:lnSpc>
                <a:spcPts val="2226"/>
              </a:lnSpc>
            </a:pPr>
            <a:r>
              <a:rPr kumimoji="0" lang="en-US" sz="1600" b="1" i="0" u="none" strike="noStrike" kern="1200" cap="none" spc="47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Somos</a:t>
            </a:r>
            <a:r>
              <a:rPr kumimoji="0" lang="en-US" sz="1600" b="1" i="0" u="none" strike="noStrike" kern="1200" cap="none" spc="47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n-US" sz="1600" b="1" i="0" u="none" strike="noStrike" kern="1200" cap="none" spc="47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Confianza</a:t>
            </a:r>
            <a:r>
              <a:rPr lang="en-US" sz="1600" b="1" spc="47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sz="1600" b="1" spc="47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Seguridad</a:t>
            </a:r>
            <a:r>
              <a:rPr lang="en-US" sz="1600" b="1" spc="47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y </a:t>
            </a:r>
            <a:r>
              <a:rPr lang="en-US" sz="1600" b="1" spc="47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Transparencia</a:t>
            </a:r>
            <a:r>
              <a:rPr lang="en-US" sz="1600" b="1" spc="47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  <a:endParaRPr kumimoji="0" lang="en-US" sz="1600" b="1" i="0" u="none" strike="noStrike" kern="1200" cap="none" spc="47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8" name="Imagen 7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4F8FAF38-2F6F-9B85-865F-17AAE0B06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392" y="6037921"/>
            <a:ext cx="1905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26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ángulo: esquinas redondeadas 46">
            <a:extLst>
              <a:ext uri="{FF2B5EF4-FFF2-40B4-BE49-F238E27FC236}">
                <a16:creationId xmlns:a16="http://schemas.microsoft.com/office/drawing/2014/main" id="{CB92BCD4-0E1E-6B6D-B725-620723DF56DC}"/>
              </a:ext>
            </a:extLst>
          </p:cNvPr>
          <p:cNvSpPr>
            <a:spLocks/>
          </p:cNvSpPr>
          <p:nvPr/>
        </p:nvSpPr>
        <p:spPr>
          <a:xfrm>
            <a:off x="6716716" y="1328771"/>
            <a:ext cx="4734306" cy="4440324"/>
          </a:xfrm>
          <a:prstGeom prst="roundRect">
            <a:avLst>
              <a:gd name="adj" fmla="val 6473"/>
            </a:avLst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E8A3520B-91D2-46B5-91B9-40C98017E88F}"/>
              </a:ext>
            </a:extLst>
          </p:cNvPr>
          <p:cNvSpPr txBox="1"/>
          <p:nvPr/>
        </p:nvSpPr>
        <p:spPr>
          <a:xfrm>
            <a:off x="523494" y="6272680"/>
            <a:ext cx="110920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Corte Información: </a:t>
            </a:r>
            <a:r>
              <a:rPr kumimoji="0" lang="es-MX" sz="9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Actualizado a diciembre</a:t>
            </a:r>
            <a:r>
              <a:rPr kumimoji="0" lang="es-MX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2024</a:t>
            </a: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705FB36-D02D-4C1A-9528-5AF690DE3CD4}"/>
              </a:ext>
            </a:extLst>
          </p:cNvPr>
          <p:cNvGrpSpPr/>
          <p:nvPr/>
        </p:nvGrpSpPr>
        <p:grpSpPr>
          <a:xfrm>
            <a:off x="0" y="0"/>
            <a:ext cx="12192000" cy="539751"/>
            <a:chOff x="0" y="0"/>
            <a:chExt cx="12192000" cy="539751"/>
          </a:xfrm>
        </p:grpSpPr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3A892DB0-5863-4A08-92CE-B55B0BE079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085" y="539749"/>
              <a:ext cx="11799915" cy="2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2995B2F8-CDC6-41CD-8E0A-D4F441AA97A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0"/>
              <a:ext cx="404037" cy="539749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9" name="Google Shape;219;p30">
            <a:extLst>
              <a:ext uri="{FF2B5EF4-FFF2-40B4-BE49-F238E27FC236}">
                <a16:creationId xmlns:a16="http://schemas.microsoft.com/office/drawing/2014/main" id="{00FCEF91-0533-4BF1-A63B-F84211C6357D}"/>
              </a:ext>
            </a:extLst>
          </p:cNvPr>
          <p:cNvSpPr txBox="1">
            <a:spLocks/>
          </p:cNvSpPr>
          <p:nvPr/>
        </p:nvSpPr>
        <p:spPr>
          <a:xfrm>
            <a:off x="545187" y="51342"/>
            <a:ext cx="652007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s-CO"/>
            </a:defPPr>
            <a:lvl1pPr>
              <a:lnSpc>
                <a:spcPct val="90000"/>
              </a:lnSpc>
              <a:spcBef>
                <a:spcPts val="0"/>
              </a:spcBef>
              <a:buNone/>
              <a:defRPr sz="4000" b="1">
                <a:solidFill>
                  <a:srgbClr val="004886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004886"/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Cifras Consolidadas 2024</a:t>
            </a:r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id="{6C54DBF8-8ED2-60CD-D4C6-F33AE4D2D0E7}"/>
              </a:ext>
            </a:extLst>
          </p:cNvPr>
          <p:cNvSpPr txBox="1"/>
          <p:nvPr/>
        </p:nvSpPr>
        <p:spPr>
          <a:xfrm>
            <a:off x="231913" y="6569229"/>
            <a:ext cx="3105231" cy="24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marR="0" lvl="1" indent="0" algn="just" defTabSz="914400" rtl="0" eaLnBrk="1" fontAlgn="auto" latinLnBrk="0" hangingPunct="1">
              <a:lnSpc>
                <a:spcPts val="22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Somos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</a:t>
            </a: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Confianza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, </a:t>
            </a: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Seguridad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y </a:t>
            </a: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Transparencia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.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CD10ABE-41CA-F332-B39B-569791C2B10C}"/>
              </a:ext>
            </a:extLst>
          </p:cNvPr>
          <p:cNvCxnSpPr>
            <a:cxnSpLocks/>
          </p:cNvCxnSpPr>
          <p:nvPr/>
        </p:nvCxnSpPr>
        <p:spPr>
          <a:xfrm flipH="1">
            <a:off x="1172447" y="1411656"/>
            <a:ext cx="1173412" cy="0"/>
          </a:xfrm>
          <a:prstGeom prst="line">
            <a:avLst/>
          </a:prstGeom>
          <a:ln>
            <a:solidFill>
              <a:srgbClr val="FFB3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3BFF649B-7FEE-BB3C-B90C-EB15EDD4350E}"/>
              </a:ext>
            </a:extLst>
          </p:cNvPr>
          <p:cNvCxnSpPr>
            <a:cxnSpLocks/>
          </p:cNvCxnSpPr>
          <p:nvPr/>
        </p:nvCxnSpPr>
        <p:spPr>
          <a:xfrm flipH="1">
            <a:off x="1172447" y="2062224"/>
            <a:ext cx="1275012" cy="0"/>
          </a:xfrm>
          <a:prstGeom prst="line">
            <a:avLst/>
          </a:prstGeom>
          <a:ln>
            <a:solidFill>
              <a:srgbClr val="00488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oogle Shape;12815;p86">
            <a:extLst>
              <a:ext uri="{FF2B5EF4-FFF2-40B4-BE49-F238E27FC236}">
                <a16:creationId xmlns:a16="http://schemas.microsoft.com/office/drawing/2014/main" id="{1867BB8A-6EC3-7D4C-3060-61DAB6BE68CB}"/>
              </a:ext>
            </a:extLst>
          </p:cNvPr>
          <p:cNvGrpSpPr/>
          <p:nvPr/>
        </p:nvGrpSpPr>
        <p:grpSpPr>
          <a:xfrm>
            <a:off x="2894790" y="1335986"/>
            <a:ext cx="535542" cy="514250"/>
            <a:chOff x="7098912" y="1969392"/>
            <a:chExt cx="359651" cy="361560"/>
          </a:xfrm>
          <a:solidFill>
            <a:srgbClr val="C6C5C5"/>
          </a:solidFill>
        </p:grpSpPr>
        <p:sp>
          <p:nvSpPr>
            <p:cNvPr id="12" name="Google Shape;12816;p86">
              <a:extLst>
                <a:ext uri="{FF2B5EF4-FFF2-40B4-BE49-F238E27FC236}">
                  <a16:creationId xmlns:a16="http://schemas.microsoft.com/office/drawing/2014/main" id="{5279FD93-8A54-76FE-D863-204732871397}"/>
                </a:ext>
              </a:extLst>
            </p:cNvPr>
            <p:cNvSpPr/>
            <p:nvPr/>
          </p:nvSpPr>
          <p:spPr>
            <a:xfrm>
              <a:off x="7098912" y="2127607"/>
              <a:ext cx="134567" cy="202582"/>
            </a:xfrm>
            <a:custGeom>
              <a:avLst/>
              <a:gdLst/>
              <a:ahLst/>
              <a:cxnLst/>
              <a:rect l="l" t="t" r="r" b="b"/>
              <a:pathLst>
                <a:path w="4228" h="6365" extrusionOk="0">
                  <a:moveTo>
                    <a:pt x="2108" y="331"/>
                  </a:moveTo>
                  <a:cubicBezTo>
                    <a:pt x="2153" y="331"/>
                    <a:pt x="2198" y="334"/>
                    <a:pt x="2239" y="340"/>
                  </a:cubicBezTo>
                  <a:cubicBezTo>
                    <a:pt x="2978" y="399"/>
                    <a:pt x="3537" y="1042"/>
                    <a:pt x="3537" y="1780"/>
                  </a:cubicBezTo>
                  <a:cubicBezTo>
                    <a:pt x="3537" y="2483"/>
                    <a:pt x="3704" y="3138"/>
                    <a:pt x="3847" y="3483"/>
                  </a:cubicBezTo>
                  <a:lnTo>
                    <a:pt x="3847" y="3495"/>
                  </a:lnTo>
                  <a:cubicBezTo>
                    <a:pt x="3656" y="3602"/>
                    <a:pt x="3335" y="3793"/>
                    <a:pt x="2787" y="3912"/>
                  </a:cubicBezTo>
                  <a:lnTo>
                    <a:pt x="2787" y="3864"/>
                  </a:lnTo>
                  <a:lnTo>
                    <a:pt x="2787" y="3531"/>
                  </a:lnTo>
                  <a:cubicBezTo>
                    <a:pt x="3001" y="3412"/>
                    <a:pt x="3180" y="3233"/>
                    <a:pt x="3299" y="3007"/>
                  </a:cubicBezTo>
                  <a:cubicBezTo>
                    <a:pt x="3537" y="2590"/>
                    <a:pt x="3454" y="2066"/>
                    <a:pt x="3108" y="1745"/>
                  </a:cubicBezTo>
                  <a:cubicBezTo>
                    <a:pt x="2870" y="1518"/>
                    <a:pt x="2430" y="1245"/>
                    <a:pt x="1727" y="1245"/>
                  </a:cubicBezTo>
                  <a:cubicBezTo>
                    <a:pt x="1680" y="1245"/>
                    <a:pt x="1632" y="1268"/>
                    <a:pt x="1608" y="1292"/>
                  </a:cubicBezTo>
                  <a:lnTo>
                    <a:pt x="1251" y="1649"/>
                  </a:lnTo>
                  <a:cubicBezTo>
                    <a:pt x="1192" y="1709"/>
                    <a:pt x="1192" y="1816"/>
                    <a:pt x="1251" y="1888"/>
                  </a:cubicBezTo>
                  <a:cubicBezTo>
                    <a:pt x="1281" y="1917"/>
                    <a:pt x="1323" y="1932"/>
                    <a:pt x="1366" y="1932"/>
                  </a:cubicBezTo>
                  <a:cubicBezTo>
                    <a:pt x="1409" y="1932"/>
                    <a:pt x="1454" y="1917"/>
                    <a:pt x="1489" y="1888"/>
                  </a:cubicBezTo>
                  <a:lnTo>
                    <a:pt x="1799" y="1578"/>
                  </a:lnTo>
                  <a:cubicBezTo>
                    <a:pt x="2239" y="1590"/>
                    <a:pt x="2608" y="1721"/>
                    <a:pt x="2882" y="1983"/>
                  </a:cubicBezTo>
                  <a:cubicBezTo>
                    <a:pt x="3120" y="2185"/>
                    <a:pt x="3180" y="2542"/>
                    <a:pt x="3025" y="2828"/>
                  </a:cubicBezTo>
                  <a:cubicBezTo>
                    <a:pt x="2823" y="3173"/>
                    <a:pt x="2466" y="3376"/>
                    <a:pt x="2085" y="3376"/>
                  </a:cubicBezTo>
                  <a:cubicBezTo>
                    <a:pt x="1489" y="3376"/>
                    <a:pt x="1013" y="2900"/>
                    <a:pt x="1013" y="2304"/>
                  </a:cubicBezTo>
                  <a:cubicBezTo>
                    <a:pt x="1013" y="2209"/>
                    <a:pt x="942" y="2138"/>
                    <a:pt x="846" y="2138"/>
                  </a:cubicBezTo>
                  <a:cubicBezTo>
                    <a:pt x="763" y="2138"/>
                    <a:pt x="680" y="2209"/>
                    <a:pt x="680" y="2304"/>
                  </a:cubicBezTo>
                  <a:cubicBezTo>
                    <a:pt x="680" y="2828"/>
                    <a:pt x="965" y="3292"/>
                    <a:pt x="1394" y="3519"/>
                  </a:cubicBezTo>
                  <a:lnTo>
                    <a:pt x="1394" y="3852"/>
                  </a:lnTo>
                  <a:lnTo>
                    <a:pt x="1394" y="3900"/>
                  </a:lnTo>
                  <a:cubicBezTo>
                    <a:pt x="834" y="3781"/>
                    <a:pt x="501" y="3602"/>
                    <a:pt x="370" y="3495"/>
                  </a:cubicBezTo>
                  <a:cubicBezTo>
                    <a:pt x="370" y="3495"/>
                    <a:pt x="358" y="3495"/>
                    <a:pt x="370" y="3483"/>
                  </a:cubicBezTo>
                  <a:cubicBezTo>
                    <a:pt x="525" y="3138"/>
                    <a:pt x="680" y="2483"/>
                    <a:pt x="680" y="1780"/>
                  </a:cubicBezTo>
                  <a:cubicBezTo>
                    <a:pt x="680" y="1042"/>
                    <a:pt x="1251" y="399"/>
                    <a:pt x="1977" y="340"/>
                  </a:cubicBezTo>
                  <a:cubicBezTo>
                    <a:pt x="2019" y="334"/>
                    <a:pt x="2064" y="331"/>
                    <a:pt x="2108" y="331"/>
                  </a:cubicBezTo>
                  <a:close/>
                  <a:moveTo>
                    <a:pt x="2442" y="3662"/>
                  </a:moveTo>
                  <a:lnTo>
                    <a:pt x="2442" y="3852"/>
                  </a:lnTo>
                  <a:cubicBezTo>
                    <a:pt x="2442" y="4043"/>
                    <a:pt x="2549" y="4221"/>
                    <a:pt x="2727" y="4316"/>
                  </a:cubicBezTo>
                  <a:lnTo>
                    <a:pt x="2823" y="4376"/>
                  </a:lnTo>
                  <a:cubicBezTo>
                    <a:pt x="2680" y="4626"/>
                    <a:pt x="2382" y="4793"/>
                    <a:pt x="2073" y="4793"/>
                  </a:cubicBezTo>
                  <a:cubicBezTo>
                    <a:pt x="1751" y="4793"/>
                    <a:pt x="1477" y="4626"/>
                    <a:pt x="1311" y="4376"/>
                  </a:cubicBezTo>
                  <a:lnTo>
                    <a:pt x="1418" y="4316"/>
                  </a:lnTo>
                  <a:cubicBezTo>
                    <a:pt x="1596" y="4221"/>
                    <a:pt x="1692" y="4043"/>
                    <a:pt x="1692" y="3852"/>
                  </a:cubicBezTo>
                  <a:lnTo>
                    <a:pt x="1692" y="3662"/>
                  </a:lnTo>
                  <a:cubicBezTo>
                    <a:pt x="1811" y="3685"/>
                    <a:pt x="1930" y="3709"/>
                    <a:pt x="2073" y="3709"/>
                  </a:cubicBezTo>
                  <a:cubicBezTo>
                    <a:pt x="2192" y="3709"/>
                    <a:pt x="2323" y="3685"/>
                    <a:pt x="2442" y="3662"/>
                  </a:cubicBezTo>
                  <a:close/>
                  <a:moveTo>
                    <a:pt x="2096" y="0"/>
                  </a:moveTo>
                  <a:cubicBezTo>
                    <a:pt x="2040" y="0"/>
                    <a:pt x="1983" y="6"/>
                    <a:pt x="1930" y="18"/>
                  </a:cubicBezTo>
                  <a:cubicBezTo>
                    <a:pt x="1037" y="102"/>
                    <a:pt x="334" y="875"/>
                    <a:pt x="334" y="1780"/>
                  </a:cubicBezTo>
                  <a:cubicBezTo>
                    <a:pt x="334" y="2435"/>
                    <a:pt x="180" y="3042"/>
                    <a:pt x="60" y="3364"/>
                  </a:cubicBezTo>
                  <a:cubicBezTo>
                    <a:pt x="1" y="3507"/>
                    <a:pt x="37" y="3673"/>
                    <a:pt x="180" y="3781"/>
                  </a:cubicBezTo>
                  <a:cubicBezTo>
                    <a:pt x="311" y="3888"/>
                    <a:pt x="596" y="4043"/>
                    <a:pt x="1037" y="4162"/>
                  </a:cubicBezTo>
                  <a:lnTo>
                    <a:pt x="382" y="4495"/>
                  </a:lnTo>
                  <a:cubicBezTo>
                    <a:pt x="144" y="4614"/>
                    <a:pt x="1" y="4852"/>
                    <a:pt x="1" y="5114"/>
                  </a:cubicBezTo>
                  <a:lnTo>
                    <a:pt x="1" y="6209"/>
                  </a:lnTo>
                  <a:cubicBezTo>
                    <a:pt x="1" y="6293"/>
                    <a:pt x="72" y="6364"/>
                    <a:pt x="156" y="6364"/>
                  </a:cubicBezTo>
                  <a:cubicBezTo>
                    <a:pt x="251" y="6364"/>
                    <a:pt x="322" y="6293"/>
                    <a:pt x="322" y="6209"/>
                  </a:cubicBezTo>
                  <a:lnTo>
                    <a:pt x="322" y="5114"/>
                  </a:lnTo>
                  <a:cubicBezTo>
                    <a:pt x="322" y="4983"/>
                    <a:pt x="394" y="4852"/>
                    <a:pt x="537" y="4793"/>
                  </a:cubicBezTo>
                  <a:lnTo>
                    <a:pt x="1049" y="4519"/>
                  </a:lnTo>
                  <a:cubicBezTo>
                    <a:pt x="1275" y="4900"/>
                    <a:pt x="1680" y="5138"/>
                    <a:pt x="2108" y="5138"/>
                  </a:cubicBezTo>
                  <a:cubicBezTo>
                    <a:pt x="2561" y="5138"/>
                    <a:pt x="2942" y="4900"/>
                    <a:pt x="3168" y="4519"/>
                  </a:cubicBezTo>
                  <a:lnTo>
                    <a:pt x="3692" y="4793"/>
                  </a:lnTo>
                  <a:cubicBezTo>
                    <a:pt x="3811" y="4852"/>
                    <a:pt x="3894" y="4983"/>
                    <a:pt x="3894" y="5114"/>
                  </a:cubicBezTo>
                  <a:lnTo>
                    <a:pt x="3894" y="6209"/>
                  </a:lnTo>
                  <a:cubicBezTo>
                    <a:pt x="3894" y="6293"/>
                    <a:pt x="3966" y="6364"/>
                    <a:pt x="4061" y="6364"/>
                  </a:cubicBezTo>
                  <a:cubicBezTo>
                    <a:pt x="4144" y="6364"/>
                    <a:pt x="4228" y="6293"/>
                    <a:pt x="4228" y="6209"/>
                  </a:cubicBezTo>
                  <a:lnTo>
                    <a:pt x="4228" y="5114"/>
                  </a:lnTo>
                  <a:cubicBezTo>
                    <a:pt x="4192" y="4852"/>
                    <a:pt x="4049" y="4614"/>
                    <a:pt x="3811" y="4495"/>
                  </a:cubicBezTo>
                  <a:lnTo>
                    <a:pt x="3156" y="4162"/>
                  </a:lnTo>
                  <a:cubicBezTo>
                    <a:pt x="3597" y="4043"/>
                    <a:pt x="3870" y="3888"/>
                    <a:pt x="4013" y="3781"/>
                  </a:cubicBezTo>
                  <a:cubicBezTo>
                    <a:pt x="4156" y="3685"/>
                    <a:pt x="4192" y="3507"/>
                    <a:pt x="4132" y="3364"/>
                  </a:cubicBezTo>
                  <a:cubicBezTo>
                    <a:pt x="4001" y="3042"/>
                    <a:pt x="3847" y="2435"/>
                    <a:pt x="3847" y="1780"/>
                  </a:cubicBezTo>
                  <a:cubicBezTo>
                    <a:pt x="3847" y="875"/>
                    <a:pt x="3156" y="90"/>
                    <a:pt x="2263" y="18"/>
                  </a:cubicBezTo>
                  <a:cubicBezTo>
                    <a:pt x="2210" y="6"/>
                    <a:pt x="2153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817;p86">
              <a:extLst>
                <a:ext uri="{FF2B5EF4-FFF2-40B4-BE49-F238E27FC236}">
                  <a16:creationId xmlns:a16="http://schemas.microsoft.com/office/drawing/2014/main" id="{4D896E90-6CBE-29ED-0B13-EF4C0BF60048}"/>
                </a:ext>
              </a:extLst>
            </p:cNvPr>
            <p:cNvSpPr/>
            <p:nvPr/>
          </p:nvSpPr>
          <p:spPr>
            <a:xfrm>
              <a:off x="7120141" y="2297184"/>
              <a:ext cx="10662" cy="33005"/>
            </a:xfrm>
            <a:custGeom>
              <a:avLst/>
              <a:gdLst/>
              <a:ahLst/>
              <a:cxnLst/>
              <a:rect l="l" t="t" r="r" b="b"/>
              <a:pathLst>
                <a:path w="335" h="1037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881"/>
                  </a:lnTo>
                  <a:cubicBezTo>
                    <a:pt x="1" y="965"/>
                    <a:pt x="72" y="1036"/>
                    <a:pt x="167" y="1036"/>
                  </a:cubicBezTo>
                  <a:cubicBezTo>
                    <a:pt x="251" y="1036"/>
                    <a:pt x="334" y="965"/>
                    <a:pt x="334" y="881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818;p86">
              <a:extLst>
                <a:ext uri="{FF2B5EF4-FFF2-40B4-BE49-F238E27FC236}">
                  <a16:creationId xmlns:a16="http://schemas.microsoft.com/office/drawing/2014/main" id="{E3B07236-66DF-0494-839B-3CF1B9EF3D84}"/>
                </a:ext>
              </a:extLst>
            </p:cNvPr>
            <p:cNvSpPr/>
            <p:nvPr/>
          </p:nvSpPr>
          <p:spPr>
            <a:xfrm>
              <a:off x="7199360" y="2297184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81"/>
                  </a:lnTo>
                  <a:cubicBezTo>
                    <a:pt x="0" y="965"/>
                    <a:pt x="72" y="1036"/>
                    <a:pt x="167" y="1036"/>
                  </a:cubicBezTo>
                  <a:cubicBezTo>
                    <a:pt x="250" y="1036"/>
                    <a:pt x="322" y="965"/>
                    <a:pt x="322" y="881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819;p86">
              <a:extLst>
                <a:ext uri="{FF2B5EF4-FFF2-40B4-BE49-F238E27FC236}">
                  <a16:creationId xmlns:a16="http://schemas.microsoft.com/office/drawing/2014/main" id="{CB882778-2620-985F-74C2-8D5ACB0E63E8}"/>
                </a:ext>
              </a:extLst>
            </p:cNvPr>
            <p:cNvSpPr/>
            <p:nvPr/>
          </p:nvSpPr>
          <p:spPr>
            <a:xfrm>
              <a:off x="7357001" y="2165704"/>
              <a:ext cx="56876" cy="17823"/>
            </a:xfrm>
            <a:custGeom>
              <a:avLst/>
              <a:gdLst/>
              <a:ahLst/>
              <a:cxnLst/>
              <a:rect l="l" t="t" r="r" b="b"/>
              <a:pathLst>
                <a:path w="1787" h="560" extrusionOk="0">
                  <a:moveTo>
                    <a:pt x="630" y="0"/>
                  </a:moveTo>
                  <a:cubicBezTo>
                    <a:pt x="478" y="0"/>
                    <a:pt x="311" y="14"/>
                    <a:pt x="131" y="48"/>
                  </a:cubicBezTo>
                  <a:cubicBezTo>
                    <a:pt x="60" y="71"/>
                    <a:pt x="0" y="143"/>
                    <a:pt x="0" y="214"/>
                  </a:cubicBezTo>
                  <a:lnTo>
                    <a:pt x="0" y="393"/>
                  </a:lnTo>
                  <a:cubicBezTo>
                    <a:pt x="0" y="488"/>
                    <a:pt x="72" y="560"/>
                    <a:pt x="167" y="560"/>
                  </a:cubicBezTo>
                  <a:cubicBezTo>
                    <a:pt x="250" y="560"/>
                    <a:pt x="322" y="488"/>
                    <a:pt x="322" y="393"/>
                  </a:cubicBezTo>
                  <a:lnTo>
                    <a:pt x="322" y="345"/>
                  </a:lnTo>
                  <a:cubicBezTo>
                    <a:pt x="436" y="334"/>
                    <a:pt x="543" y="328"/>
                    <a:pt x="642" y="328"/>
                  </a:cubicBezTo>
                  <a:cubicBezTo>
                    <a:pt x="851" y="328"/>
                    <a:pt x="1022" y="352"/>
                    <a:pt x="1143" y="393"/>
                  </a:cubicBezTo>
                  <a:cubicBezTo>
                    <a:pt x="1369" y="452"/>
                    <a:pt x="1488" y="524"/>
                    <a:pt x="1488" y="524"/>
                  </a:cubicBezTo>
                  <a:cubicBezTo>
                    <a:pt x="1512" y="548"/>
                    <a:pt x="1548" y="560"/>
                    <a:pt x="1572" y="560"/>
                  </a:cubicBezTo>
                  <a:cubicBezTo>
                    <a:pt x="1631" y="560"/>
                    <a:pt x="1679" y="524"/>
                    <a:pt x="1715" y="488"/>
                  </a:cubicBezTo>
                  <a:cubicBezTo>
                    <a:pt x="1786" y="405"/>
                    <a:pt x="1762" y="310"/>
                    <a:pt x="1679" y="262"/>
                  </a:cubicBezTo>
                  <a:cubicBezTo>
                    <a:pt x="1660" y="252"/>
                    <a:pt x="1280" y="0"/>
                    <a:pt x="6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820;p86">
              <a:extLst>
                <a:ext uri="{FF2B5EF4-FFF2-40B4-BE49-F238E27FC236}">
                  <a16:creationId xmlns:a16="http://schemas.microsoft.com/office/drawing/2014/main" id="{71967E96-88B0-C146-973E-15CD746EB68D}"/>
                </a:ext>
              </a:extLst>
            </p:cNvPr>
            <p:cNvSpPr/>
            <p:nvPr/>
          </p:nvSpPr>
          <p:spPr>
            <a:xfrm>
              <a:off x="7312666" y="2133113"/>
              <a:ext cx="145897" cy="197840"/>
            </a:xfrm>
            <a:custGeom>
              <a:avLst/>
              <a:gdLst/>
              <a:ahLst/>
              <a:cxnLst/>
              <a:rect l="l" t="t" r="r" b="b"/>
              <a:pathLst>
                <a:path w="4584" h="6216" extrusionOk="0">
                  <a:moveTo>
                    <a:pt x="3536" y="345"/>
                  </a:moveTo>
                  <a:lnTo>
                    <a:pt x="3536" y="1167"/>
                  </a:lnTo>
                  <a:cubicBezTo>
                    <a:pt x="3536" y="1298"/>
                    <a:pt x="3512" y="1453"/>
                    <a:pt x="3453" y="1572"/>
                  </a:cubicBezTo>
                  <a:lnTo>
                    <a:pt x="3393" y="1703"/>
                  </a:lnTo>
                  <a:cubicBezTo>
                    <a:pt x="3370" y="1726"/>
                    <a:pt x="3370" y="1750"/>
                    <a:pt x="3370" y="1774"/>
                  </a:cubicBezTo>
                  <a:lnTo>
                    <a:pt x="3370" y="2131"/>
                  </a:lnTo>
                  <a:cubicBezTo>
                    <a:pt x="3358" y="2417"/>
                    <a:pt x="3239" y="2703"/>
                    <a:pt x="3036" y="2905"/>
                  </a:cubicBezTo>
                  <a:cubicBezTo>
                    <a:pt x="2834" y="3108"/>
                    <a:pt x="2568" y="3204"/>
                    <a:pt x="2288" y="3204"/>
                  </a:cubicBezTo>
                  <a:cubicBezTo>
                    <a:pt x="2271" y="3204"/>
                    <a:pt x="2255" y="3203"/>
                    <a:pt x="2238" y="3203"/>
                  </a:cubicBezTo>
                  <a:cubicBezTo>
                    <a:pt x="1667" y="3191"/>
                    <a:pt x="1203" y="2679"/>
                    <a:pt x="1203" y="2072"/>
                  </a:cubicBezTo>
                  <a:lnTo>
                    <a:pt x="1203" y="1774"/>
                  </a:lnTo>
                  <a:cubicBezTo>
                    <a:pt x="1203" y="1750"/>
                    <a:pt x="1203" y="1726"/>
                    <a:pt x="1191" y="1703"/>
                  </a:cubicBezTo>
                  <a:lnTo>
                    <a:pt x="1131" y="1572"/>
                  </a:lnTo>
                  <a:cubicBezTo>
                    <a:pt x="1072" y="1453"/>
                    <a:pt x="1036" y="1298"/>
                    <a:pt x="1036" y="1167"/>
                  </a:cubicBezTo>
                  <a:cubicBezTo>
                    <a:pt x="1036" y="702"/>
                    <a:pt x="1405" y="345"/>
                    <a:pt x="1857" y="345"/>
                  </a:cubicBezTo>
                  <a:close/>
                  <a:moveTo>
                    <a:pt x="1726" y="3417"/>
                  </a:moveTo>
                  <a:cubicBezTo>
                    <a:pt x="1869" y="3489"/>
                    <a:pt x="2048" y="3512"/>
                    <a:pt x="2227" y="3536"/>
                  </a:cubicBezTo>
                  <a:lnTo>
                    <a:pt x="2274" y="3536"/>
                  </a:lnTo>
                  <a:cubicBezTo>
                    <a:pt x="2465" y="3536"/>
                    <a:pt x="2643" y="3489"/>
                    <a:pt x="2822" y="3429"/>
                  </a:cubicBezTo>
                  <a:lnTo>
                    <a:pt x="2822" y="3655"/>
                  </a:lnTo>
                  <a:cubicBezTo>
                    <a:pt x="2822" y="3691"/>
                    <a:pt x="2834" y="3750"/>
                    <a:pt x="2834" y="3798"/>
                  </a:cubicBezTo>
                  <a:lnTo>
                    <a:pt x="2274" y="4227"/>
                  </a:lnTo>
                  <a:lnTo>
                    <a:pt x="1703" y="3798"/>
                  </a:lnTo>
                  <a:cubicBezTo>
                    <a:pt x="1726" y="3750"/>
                    <a:pt x="1726" y="3715"/>
                    <a:pt x="1726" y="3655"/>
                  </a:cubicBezTo>
                  <a:lnTo>
                    <a:pt x="1726" y="3417"/>
                  </a:lnTo>
                  <a:close/>
                  <a:moveTo>
                    <a:pt x="1857" y="0"/>
                  </a:moveTo>
                  <a:cubicBezTo>
                    <a:pt x="1215" y="0"/>
                    <a:pt x="691" y="524"/>
                    <a:pt x="691" y="1167"/>
                  </a:cubicBezTo>
                  <a:cubicBezTo>
                    <a:pt x="691" y="1357"/>
                    <a:pt x="738" y="1548"/>
                    <a:pt x="834" y="1715"/>
                  </a:cubicBezTo>
                  <a:lnTo>
                    <a:pt x="869" y="1810"/>
                  </a:lnTo>
                  <a:lnTo>
                    <a:pt x="869" y="2072"/>
                  </a:lnTo>
                  <a:cubicBezTo>
                    <a:pt x="869" y="2536"/>
                    <a:pt x="1084" y="2941"/>
                    <a:pt x="1405" y="3215"/>
                  </a:cubicBezTo>
                  <a:lnTo>
                    <a:pt x="1405" y="3667"/>
                  </a:lnTo>
                  <a:cubicBezTo>
                    <a:pt x="1405" y="3739"/>
                    <a:pt x="1369" y="3810"/>
                    <a:pt x="1286" y="3846"/>
                  </a:cubicBezTo>
                  <a:lnTo>
                    <a:pt x="441" y="4155"/>
                  </a:lnTo>
                  <a:cubicBezTo>
                    <a:pt x="179" y="4262"/>
                    <a:pt x="0" y="4512"/>
                    <a:pt x="0" y="4810"/>
                  </a:cubicBezTo>
                  <a:lnTo>
                    <a:pt x="0" y="6048"/>
                  </a:lnTo>
                  <a:cubicBezTo>
                    <a:pt x="0" y="6132"/>
                    <a:pt x="72" y="6215"/>
                    <a:pt x="155" y="6215"/>
                  </a:cubicBezTo>
                  <a:cubicBezTo>
                    <a:pt x="250" y="6215"/>
                    <a:pt x="322" y="6132"/>
                    <a:pt x="322" y="6048"/>
                  </a:cubicBezTo>
                  <a:lnTo>
                    <a:pt x="322" y="4810"/>
                  </a:lnTo>
                  <a:cubicBezTo>
                    <a:pt x="322" y="4655"/>
                    <a:pt x="417" y="4524"/>
                    <a:pt x="560" y="4465"/>
                  </a:cubicBezTo>
                  <a:lnTo>
                    <a:pt x="1405" y="4155"/>
                  </a:lnTo>
                  <a:cubicBezTo>
                    <a:pt x="1453" y="4143"/>
                    <a:pt x="1500" y="4108"/>
                    <a:pt x="1524" y="4084"/>
                  </a:cubicBezTo>
                  <a:lnTo>
                    <a:pt x="2119" y="4524"/>
                  </a:lnTo>
                  <a:lnTo>
                    <a:pt x="2119" y="6036"/>
                  </a:lnTo>
                  <a:cubicBezTo>
                    <a:pt x="2119" y="6120"/>
                    <a:pt x="2203" y="6191"/>
                    <a:pt x="2286" y="6191"/>
                  </a:cubicBezTo>
                  <a:cubicBezTo>
                    <a:pt x="2369" y="6191"/>
                    <a:pt x="2453" y="6120"/>
                    <a:pt x="2453" y="6036"/>
                  </a:cubicBezTo>
                  <a:lnTo>
                    <a:pt x="2453" y="4512"/>
                  </a:lnTo>
                  <a:lnTo>
                    <a:pt x="3048" y="4072"/>
                  </a:lnTo>
                  <a:cubicBezTo>
                    <a:pt x="3084" y="4096"/>
                    <a:pt x="3120" y="4108"/>
                    <a:pt x="3167" y="4143"/>
                  </a:cubicBezTo>
                  <a:lnTo>
                    <a:pt x="4012" y="4453"/>
                  </a:lnTo>
                  <a:cubicBezTo>
                    <a:pt x="4155" y="4512"/>
                    <a:pt x="4251" y="4643"/>
                    <a:pt x="4251" y="4798"/>
                  </a:cubicBezTo>
                  <a:lnTo>
                    <a:pt x="4251" y="6036"/>
                  </a:lnTo>
                  <a:cubicBezTo>
                    <a:pt x="4251" y="6120"/>
                    <a:pt x="4322" y="6191"/>
                    <a:pt x="4417" y="6191"/>
                  </a:cubicBezTo>
                  <a:cubicBezTo>
                    <a:pt x="4501" y="6191"/>
                    <a:pt x="4572" y="6120"/>
                    <a:pt x="4572" y="6036"/>
                  </a:cubicBezTo>
                  <a:lnTo>
                    <a:pt x="4572" y="4798"/>
                  </a:lnTo>
                  <a:cubicBezTo>
                    <a:pt x="4584" y="4512"/>
                    <a:pt x="4382" y="4251"/>
                    <a:pt x="4120" y="4143"/>
                  </a:cubicBezTo>
                  <a:lnTo>
                    <a:pt x="3274" y="3834"/>
                  </a:lnTo>
                  <a:cubicBezTo>
                    <a:pt x="3191" y="3798"/>
                    <a:pt x="3155" y="3727"/>
                    <a:pt x="3155" y="3655"/>
                  </a:cubicBezTo>
                  <a:lnTo>
                    <a:pt x="3155" y="3215"/>
                  </a:lnTo>
                  <a:cubicBezTo>
                    <a:pt x="3179" y="3191"/>
                    <a:pt x="3227" y="3155"/>
                    <a:pt x="3250" y="3131"/>
                  </a:cubicBezTo>
                  <a:cubicBezTo>
                    <a:pt x="3536" y="2858"/>
                    <a:pt x="3691" y="2500"/>
                    <a:pt x="3691" y="2119"/>
                  </a:cubicBezTo>
                  <a:lnTo>
                    <a:pt x="3691" y="1810"/>
                  </a:lnTo>
                  <a:lnTo>
                    <a:pt x="3727" y="1715"/>
                  </a:lnTo>
                  <a:cubicBezTo>
                    <a:pt x="3822" y="1548"/>
                    <a:pt x="3870" y="1357"/>
                    <a:pt x="3870" y="1167"/>
                  </a:cubicBezTo>
                  <a:lnTo>
                    <a:pt x="3870" y="167"/>
                  </a:lnTo>
                  <a:cubicBezTo>
                    <a:pt x="3870" y="71"/>
                    <a:pt x="3786" y="0"/>
                    <a:pt x="3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821;p86">
              <a:extLst>
                <a:ext uri="{FF2B5EF4-FFF2-40B4-BE49-F238E27FC236}">
                  <a16:creationId xmlns:a16="http://schemas.microsoft.com/office/drawing/2014/main" id="{9830789A-09C7-D6BD-824F-6B93FAC39ED5}"/>
                </a:ext>
              </a:extLst>
            </p:cNvPr>
            <p:cNvSpPr/>
            <p:nvPr/>
          </p:nvSpPr>
          <p:spPr>
            <a:xfrm>
              <a:off x="7340324" y="2291486"/>
              <a:ext cx="10630" cy="38702"/>
            </a:xfrm>
            <a:custGeom>
              <a:avLst/>
              <a:gdLst/>
              <a:ahLst/>
              <a:cxnLst/>
              <a:rect l="l" t="t" r="r" b="b"/>
              <a:pathLst>
                <a:path w="334" h="1216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84" y="1215"/>
                    <a:pt x="167" y="1215"/>
                  </a:cubicBezTo>
                  <a:cubicBezTo>
                    <a:pt x="262" y="1215"/>
                    <a:pt x="334" y="1144"/>
                    <a:pt x="334" y="1060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822;p86">
              <a:extLst>
                <a:ext uri="{FF2B5EF4-FFF2-40B4-BE49-F238E27FC236}">
                  <a16:creationId xmlns:a16="http://schemas.microsoft.com/office/drawing/2014/main" id="{D97A6F06-5DCA-C8BE-D24B-1C98721C8EA8}"/>
                </a:ext>
              </a:extLst>
            </p:cNvPr>
            <p:cNvSpPr/>
            <p:nvPr/>
          </p:nvSpPr>
          <p:spPr>
            <a:xfrm>
              <a:off x="7419511" y="2291486"/>
              <a:ext cx="10630" cy="38702"/>
            </a:xfrm>
            <a:custGeom>
              <a:avLst/>
              <a:gdLst/>
              <a:ahLst/>
              <a:cxnLst/>
              <a:rect l="l" t="t" r="r" b="b"/>
              <a:pathLst>
                <a:path w="334" h="1216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60"/>
                  </a:lnTo>
                  <a:cubicBezTo>
                    <a:pt x="1" y="1144"/>
                    <a:pt x="72" y="1215"/>
                    <a:pt x="167" y="1215"/>
                  </a:cubicBezTo>
                  <a:cubicBezTo>
                    <a:pt x="251" y="1215"/>
                    <a:pt x="334" y="1144"/>
                    <a:pt x="334" y="1060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823;p86">
              <a:extLst>
                <a:ext uri="{FF2B5EF4-FFF2-40B4-BE49-F238E27FC236}">
                  <a16:creationId xmlns:a16="http://schemas.microsoft.com/office/drawing/2014/main" id="{457C8215-AA54-9226-7252-D872AF8EE637}"/>
                </a:ext>
              </a:extLst>
            </p:cNvPr>
            <p:cNvSpPr/>
            <p:nvPr/>
          </p:nvSpPr>
          <p:spPr>
            <a:xfrm>
              <a:off x="7153878" y="1969392"/>
              <a:ext cx="225498" cy="188355"/>
            </a:xfrm>
            <a:custGeom>
              <a:avLst/>
              <a:gdLst/>
              <a:ahLst/>
              <a:cxnLst/>
              <a:rect l="l" t="t" r="r" b="b"/>
              <a:pathLst>
                <a:path w="7085" h="5918" extrusionOk="0">
                  <a:moveTo>
                    <a:pt x="2441" y="4227"/>
                  </a:moveTo>
                  <a:lnTo>
                    <a:pt x="2346" y="4608"/>
                  </a:lnTo>
                  <a:lnTo>
                    <a:pt x="2132" y="4608"/>
                  </a:lnTo>
                  <a:cubicBezTo>
                    <a:pt x="1917" y="4608"/>
                    <a:pt x="1751" y="4442"/>
                    <a:pt x="1751" y="4239"/>
                  </a:cubicBezTo>
                  <a:lnTo>
                    <a:pt x="1751" y="4227"/>
                  </a:lnTo>
                  <a:close/>
                  <a:moveTo>
                    <a:pt x="5668" y="310"/>
                  </a:moveTo>
                  <a:cubicBezTo>
                    <a:pt x="5882" y="310"/>
                    <a:pt x="6037" y="477"/>
                    <a:pt x="6037" y="679"/>
                  </a:cubicBezTo>
                  <a:lnTo>
                    <a:pt x="6037" y="3525"/>
                  </a:lnTo>
                  <a:cubicBezTo>
                    <a:pt x="6037" y="3739"/>
                    <a:pt x="5882" y="3894"/>
                    <a:pt x="5668" y="3894"/>
                  </a:cubicBezTo>
                  <a:lnTo>
                    <a:pt x="4251" y="3894"/>
                  </a:lnTo>
                  <a:cubicBezTo>
                    <a:pt x="4227" y="3894"/>
                    <a:pt x="4179" y="3918"/>
                    <a:pt x="4156" y="3930"/>
                  </a:cubicBezTo>
                  <a:lnTo>
                    <a:pt x="2572" y="5084"/>
                  </a:lnTo>
                  <a:lnTo>
                    <a:pt x="2810" y="4108"/>
                  </a:lnTo>
                  <a:cubicBezTo>
                    <a:pt x="2822" y="4061"/>
                    <a:pt x="2810" y="4001"/>
                    <a:pt x="2786" y="3953"/>
                  </a:cubicBezTo>
                  <a:cubicBezTo>
                    <a:pt x="2751" y="3918"/>
                    <a:pt x="2703" y="3894"/>
                    <a:pt x="2644" y="3894"/>
                  </a:cubicBezTo>
                  <a:lnTo>
                    <a:pt x="703" y="3894"/>
                  </a:lnTo>
                  <a:cubicBezTo>
                    <a:pt x="489" y="3894"/>
                    <a:pt x="322" y="3739"/>
                    <a:pt x="322" y="3525"/>
                  </a:cubicBezTo>
                  <a:lnTo>
                    <a:pt x="322" y="679"/>
                  </a:lnTo>
                  <a:cubicBezTo>
                    <a:pt x="322" y="477"/>
                    <a:pt x="489" y="310"/>
                    <a:pt x="703" y="310"/>
                  </a:cubicBezTo>
                  <a:close/>
                  <a:moveTo>
                    <a:pt x="6382" y="1036"/>
                  </a:moveTo>
                  <a:cubicBezTo>
                    <a:pt x="6585" y="1036"/>
                    <a:pt x="6751" y="1203"/>
                    <a:pt x="6751" y="1417"/>
                  </a:cubicBezTo>
                  <a:lnTo>
                    <a:pt x="6751" y="4251"/>
                  </a:lnTo>
                  <a:lnTo>
                    <a:pt x="6739" y="4251"/>
                  </a:lnTo>
                  <a:cubicBezTo>
                    <a:pt x="6739" y="4465"/>
                    <a:pt x="6573" y="4632"/>
                    <a:pt x="6370" y="4632"/>
                  </a:cubicBezTo>
                  <a:lnTo>
                    <a:pt x="4953" y="4632"/>
                  </a:lnTo>
                  <a:cubicBezTo>
                    <a:pt x="4906" y="4632"/>
                    <a:pt x="4870" y="4644"/>
                    <a:pt x="4822" y="4692"/>
                  </a:cubicBezTo>
                  <a:cubicBezTo>
                    <a:pt x="4787" y="4727"/>
                    <a:pt x="4775" y="4775"/>
                    <a:pt x="4787" y="4823"/>
                  </a:cubicBezTo>
                  <a:lnTo>
                    <a:pt x="4906" y="5501"/>
                  </a:lnTo>
                  <a:lnTo>
                    <a:pt x="3691" y="4692"/>
                  </a:lnTo>
                  <a:lnTo>
                    <a:pt x="4299" y="4239"/>
                  </a:lnTo>
                  <a:lnTo>
                    <a:pt x="5668" y="4239"/>
                  </a:lnTo>
                  <a:cubicBezTo>
                    <a:pt x="6049" y="4239"/>
                    <a:pt x="6370" y="3930"/>
                    <a:pt x="6370" y="3537"/>
                  </a:cubicBezTo>
                  <a:lnTo>
                    <a:pt x="6370" y="1036"/>
                  </a:lnTo>
                  <a:close/>
                  <a:moveTo>
                    <a:pt x="703" y="1"/>
                  </a:moveTo>
                  <a:cubicBezTo>
                    <a:pt x="310" y="1"/>
                    <a:pt x="0" y="310"/>
                    <a:pt x="0" y="703"/>
                  </a:cubicBezTo>
                  <a:lnTo>
                    <a:pt x="0" y="3537"/>
                  </a:lnTo>
                  <a:cubicBezTo>
                    <a:pt x="0" y="3930"/>
                    <a:pt x="310" y="4239"/>
                    <a:pt x="703" y="4239"/>
                  </a:cubicBezTo>
                  <a:lnTo>
                    <a:pt x="1405" y="4239"/>
                  </a:lnTo>
                  <a:lnTo>
                    <a:pt x="1405" y="4251"/>
                  </a:lnTo>
                  <a:cubicBezTo>
                    <a:pt x="1405" y="4644"/>
                    <a:pt x="1727" y="4954"/>
                    <a:pt x="2108" y="4954"/>
                  </a:cubicBezTo>
                  <a:lnTo>
                    <a:pt x="2263" y="4954"/>
                  </a:lnTo>
                  <a:lnTo>
                    <a:pt x="2203" y="5227"/>
                  </a:lnTo>
                  <a:cubicBezTo>
                    <a:pt x="2167" y="5323"/>
                    <a:pt x="2215" y="5430"/>
                    <a:pt x="2298" y="5489"/>
                  </a:cubicBezTo>
                  <a:cubicBezTo>
                    <a:pt x="2346" y="5525"/>
                    <a:pt x="2394" y="5537"/>
                    <a:pt x="2453" y="5537"/>
                  </a:cubicBezTo>
                  <a:cubicBezTo>
                    <a:pt x="2513" y="5537"/>
                    <a:pt x="2560" y="5525"/>
                    <a:pt x="2596" y="5489"/>
                  </a:cubicBezTo>
                  <a:lnTo>
                    <a:pt x="3334" y="4954"/>
                  </a:lnTo>
                  <a:lnTo>
                    <a:pt x="3489" y="4954"/>
                  </a:lnTo>
                  <a:lnTo>
                    <a:pt x="4882" y="5882"/>
                  </a:lnTo>
                  <a:cubicBezTo>
                    <a:pt x="4918" y="5906"/>
                    <a:pt x="4965" y="5918"/>
                    <a:pt x="5013" y="5918"/>
                  </a:cubicBezTo>
                  <a:cubicBezTo>
                    <a:pt x="5061" y="5918"/>
                    <a:pt x="5096" y="5906"/>
                    <a:pt x="5144" y="5882"/>
                  </a:cubicBezTo>
                  <a:cubicBezTo>
                    <a:pt x="5239" y="5823"/>
                    <a:pt x="5287" y="5727"/>
                    <a:pt x="5263" y="5620"/>
                  </a:cubicBezTo>
                  <a:lnTo>
                    <a:pt x="5168" y="4954"/>
                  </a:lnTo>
                  <a:lnTo>
                    <a:pt x="6382" y="4954"/>
                  </a:lnTo>
                  <a:cubicBezTo>
                    <a:pt x="6763" y="4954"/>
                    <a:pt x="7085" y="4644"/>
                    <a:pt x="7085" y="4251"/>
                  </a:cubicBezTo>
                  <a:lnTo>
                    <a:pt x="7085" y="1417"/>
                  </a:lnTo>
                  <a:cubicBezTo>
                    <a:pt x="7085" y="1024"/>
                    <a:pt x="6775" y="715"/>
                    <a:pt x="6382" y="715"/>
                  </a:cubicBezTo>
                  <a:cubicBezTo>
                    <a:pt x="6370" y="310"/>
                    <a:pt x="6061" y="1"/>
                    <a:pt x="56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824;p86">
              <a:extLst>
                <a:ext uri="{FF2B5EF4-FFF2-40B4-BE49-F238E27FC236}">
                  <a16:creationId xmlns:a16="http://schemas.microsoft.com/office/drawing/2014/main" id="{01156D24-6A80-8104-4BC0-A2FF2A5C7F43}"/>
                </a:ext>
              </a:extLst>
            </p:cNvPr>
            <p:cNvSpPr/>
            <p:nvPr/>
          </p:nvSpPr>
          <p:spPr>
            <a:xfrm>
              <a:off x="7193663" y="2003511"/>
              <a:ext cx="27308" cy="10248"/>
            </a:xfrm>
            <a:custGeom>
              <a:avLst/>
              <a:gdLst/>
              <a:ahLst/>
              <a:cxnLst/>
              <a:rect l="l" t="t" r="r" b="b"/>
              <a:pathLst>
                <a:path w="858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703" y="322"/>
                  </a:lnTo>
                  <a:cubicBezTo>
                    <a:pt x="786" y="322"/>
                    <a:pt x="858" y="250"/>
                    <a:pt x="858" y="167"/>
                  </a:cubicBezTo>
                  <a:cubicBezTo>
                    <a:pt x="858" y="72"/>
                    <a:pt x="786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825;p86">
              <a:extLst>
                <a:ext uri="{FF2B5EF4-FFF2-40B4-BE49-F238E27FC236}">
                  <a16:creationId xmlns:a16="http://schemas.microsoft.com/office/drawing/2014/main" id="{DA2BAF5E-D9E8-F25C-A316-69FFDBD3ECDE}"/>
                </a:ext>
              </a:extLst>
            </p:cNvPr>
            <p:cNvSpPr/>
            <p:nvPr/>
          </p:nvSpPr>
          <p:spPr>
            <a:xfrm>
              <a:off x="7233065" y="2003511"/>
              <a:ext cx="83802" cy="10248"/>
            </a:xfrm>
            <a:custGeom>
              <a:avLst/>
              <a:gdLst/>
              <a:ahLst/>
              <a:cxnLst/>
              <a:rect l="l" t="t" r="r" b="b"/>
              <a:pathLst>
                <a:path w="263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2465" y="322"/>
                  </a:lnTo>
                  <a:cubicBezTo>
                    <a:pt x="2561" y="322"/>
                    <a:pt x="2632" y="250"/>
                    <a:pt x="2632" y="167"/>
                  </a:cubicBezTo>
                  <a:cubicBezTo>
                    <a:pt x="2632" y="72"/>
                    <a:pt x="2573" y="0"/>
                    <a:pt x="2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826;p86">
              <a:extLst>
                <a:ext uri="{FF2B5EF4-FFF2-40B4-BE49-F238E27FC236}">
                  <a16:creationId xmlns:a16="http://schemas.microsoft.com/office/drawing/2014/main" id="{AF624EC5-852D-5337-B8F2-1971E15CE6AF}"/>
                </a:ext>
              </a:extLst>
            </p:cNvPr>
            <p:cNvSpPr/>
            <p:nvPr/>
          </p:nvSpPr>
          <p:spPr>
            <a:xfrm>
              <a:off x="7193281" y="2031933"/>
              <a:ext cx="123936" cy="10248"/>
            </a:xfrm>
            <a:custGeom>
              <a:avLst/>
              <a:gdLst/>
              <a:ahLst/>
              <a:cxnLst/>
              <a:rect l="l" t="t" r="r" b="b"/>
              <a:pathLst>
                <a:path w="3894" h="322" extrusionOk="0">
                  <a:moveTo>
                    <a:pt x="155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3715" y="322"/>
                  </a:lnTo>
                  <a:cubicBezTo>
                    <a:pt x="3811" y="322"/>
                    <a:pt x="3882" y="250"/>
                    <a:pt x="3882" y="167"/>
                  </a:cubicBezTo>
                  <a:cubicBezTo>
                    <a:pt x="3894" y="71"/>
                    <a:pt x="3823" y="0"/>
                    <a:pt x="3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827;p86">
              <a:extLst>
                <a:ext uri="{FF2B5EF4-FFF2-40B4-BE49-F238E27FC236}">
                  <a16:creationId xmlns:a16="http://schemas.microsoft.com/office/drawing/2014/main" id="{836030B7-AF6C-69AB-13DA-3C7238E0A77B}"/>
                </a:ext>
              </a:extLst>
            </p:cNvPr>
            <p:cNvSpPr/>
            <p:nvPr/>
          </p:nvSpPr>
          <p:spPr>
            <a:xfrm>
              <a:off x="7193663" y="2059973"/>
              <a:ext cx="83770" cy="10248"/>
            </a:xfrm>
            <a:custGeom>
              <a:avLst/>
              <a:gdLst/>
              <a:ahLst/>
              <a:cxnLst/>
              <a:rect l="l" t="t" r="r" b="b"/>
              <a:pathLst>
                <a:path w="2632" h="322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2465" y="322"/>
                  </a:lnTo>
                  <a:cubicBezTo>
                    <a:pt x="2560" y="322"/>
                    <a:pt x="2632" y="250"/>
                    <a:pt x="2632" y="155"/>
                  </a:cubicBezTo>
                  <a:cubicBezTo>
                    <a:pt x="2632" y="72"/>
                    <a:pt x="2560" y="0"/>
                    <a:pt x="2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828;p86">
              <a:extLst>
                <a:ext uri="{FF2B5EF4-FFF2-40B4-BE49-F238E27FC236}">
                  <a16:creationId xmlns:a16="http://schemas.microsoft.com/office/drawing/2014/main" id="{EF49BD85-6B37-0D2A-0BF7-B01407114FAB}"/>
                </a:ext>
              </a:extLst>
            </p:cNvPr>
            <p:cNvSpPr/>
            <p:nvPr/>
          </p:nvSpPr>
          <p:spPr>
            <a:xfrm>
              <a:off x="7289145" y="2059973"/>
              <a:ext cx="27722" cy="10248"/>
            </a:xfrm>
            <a:custGeom>
              <a:avLst/>
              <a:gdLst/>
              <a:ahLst/>
              <a:cxnLst/>
              <a:rect l="l" t="t" r="r" b="b"/>
              <a:pathLst>
                <a:path w="871" h="322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703" y="322"/>
                  </a:lnTo>
                  <a:cubicBezTo>
                    <a:pt x="799" y="322"/>
                    <a:pt x="870" y="250"/>
                    <a:pt x="870" y="155"/>
                  </a:cubicBezTo>
                  <a:cubicBezTo>
                    <a:pt x="870" y="72"/>
                    <a:pt x="811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F2743D8B-09C6-0076-FC75-E98B7DA92A40}"/>
              </a:ext>
            </a:extLst>
          </p:cNvPr>
          <p:cNvGrpSpPr/>
          <p:nvPr/>
        </p:nvGrpSpPr>
        <p:grpSpPr>
          <a:xfrm>
            <a:off x="7000279" y="2298559"/>
            <a:ext cx="4123337" cy="520024"/>
            <a:chOff x="7217763" y="1989610"/>
            <a:chExt cx="4123337" cy="520024"/>
          </a:xfrm>
          <a:solidFill>
            <a:srgbClr val="004886"/>
          </a:solidFill>
        </p:grpSpPr>
        <p:sp>
          <p:nvSpPr>
            <p:cNvPr id="35" name="TextBox 25">
              <a:extLst>
                <a:ext uri="{FF2B5EF4-FFF2-40B4-BE49-F238E27FC236}">
                  <a16:creationId xmlns:a16="http://schemas.microsoft.com/office/drawing/2014/main" id="{38E22481-5924-220C-3C79-AB36FAACCE0C}"/>
                </a:ext>
              </a:extLst>
            </p:cNvPr>
            <p:cNvSpPr txBox="1"/>
            <p:nvPr/>
          </p:nvSpPr>
          <p:spPr>
            <a:xfrm>
              <a:off x="8035731" y="1989610"/>
              <a:ext cx="3305369" cy="42216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702"/>
                </a:lnSpc>
                <a:spcBef>
                  <a:spcPct val="0"/>
                </a:spcBef>
              </a:pPr>
              <a:r>
                <a:rPr lang="es-MX" sz="1400" spc="-27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Durante este periodo no se realizó traslado por competencia de quejas o reclamos.</a:t>
              </a:r>
              <a:endParaRPr lang="es-CO" sz="1400" spc="-27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37" name="Google Shape;12989;p86">
              <a:extLst>
                <a:ext uri="{FF2B5EF4-FFF2-40B4-BE49-F238E27FC236}">
                  <a16:creationId xmlns:a16="http://schemas.microsoft.com/office/drawing/2014/main" id="{E03AF4FB-F5D4-BE45-B70A-43C732F9A9EF}"/>
                </a:ext>
              </a:extLst>
            </p:cNvPr>
            <p:cNvSpPr/>
            <p:nvPr/>
          </p:nvSpPr>
          <p:spPr>
            <a:xfrm>
              <a:off x="7300453" y="2181183"/>
              <a:ext cx="105242" cy="33317"/>
            </a:xfrm>
            <a:custGeom>
              <a:avLst/>
              <a:gdLst/>
              <a:ahLst/>
              <a:cxnLst/>
              <a:rect l="l" t="t" r="r" b="b"/>
              <a:pathLst>
                <a:path w="1834" h="578" extrusionOk="0">
                  <a:moveTo>
                    <a:pt x="674" y="0"/>
                  </a:moveTo>
                  <a:cubicBezTo>
                    <a:pt x="513" y="0"/>
                    <a:pt x="335" y="16"/>
                    <a:pt x="143" y="54"/>
                  </a:cubicBezTo>
                  <a:cubicBezTo>
                    <a:pt x="60" y="66"/>
                    <a:pt x="0" y="149"/>
                    <a:pt x="0" y="220"/>
                  </a:cubicBezTo>
                  <a:lnTo>
                    <a:pt x="0" y="399"/>
                  </a:lnTo>
                  <a:cubicBezTo>
                    <a:pt x="0" y="482"/>
                    <a:pt x="72" y="566"/>
                    <a:pt x="167" y="566"/>
                  </a:cubicBezTo>
                  <a:cubicBezTo>
                    <a:pt x="250" y="566"/>
                    <a:pt x="334" y="482"/>
                    <a:pt x="334" y="399"/>
                  </a:cubicBezTo>
                  <a:lnTo>
                    <a:pt x="334" y="351"/>
                  </a:lnTo>
                  <a:cubicBezTo>
                    <a:pt x="453" y="332"/>
                    <a:pt x="564" y="324"/>
                    <a:pt x="666" y="324"/>
                  </a:cubicBezTo>
                  <a:cubicBezTo>
                    <a:pt x="878" y="324"/>
                    <a:pt x="1050" y="359"/>
                    <a:pt x="1179" y="399"/>
                  </a:cubicBezTo>
                  <a:cubicBezTo>
                    <a:pt x="1405" y="459"/>
                    <a:pt x="1536" y="530"/>
                    <a:pt x="1536" y="542"/>
                  </a:cubicBezTo>
                  <a:cubicBezTo>
                    <a:pt x="1560" y="566"/>
                    <a:pt x="1596" y="578"/>
                    <a:pt x="1619" y="578"/>
                  </a:cubicBezTo>
                  <a:cubicBezTo>
                    <a:pt x="1679" y="578"/>
                    <a:pt x="1727" y="542"/>
                    <a:pt x="1774" y="506"/>
                  </a:cubicBezTo>
                  <a:cubicBezTo>
                    <a:pt x="1834" y="423"/>
                    <a:pt x="1810" y="328"/>
                    <a:pt x="1727" y="256"/>
                  </a:cubicBezTo>
                  <a:cubicBezTo>
                    <a:pt x="1707" y="247"/>
                    <a:pt x="1322" y="0"/>
                    <a:pt x="6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990;p86">
              <a:extLst>
                <a:ext uri="{FF2B5EF4-FFF2-40B4-BE49-F238E27FC236}">
                  <a16:creationId xmlns:a16="http://schemas.microsoft.com/office/drawing/2014/main" id="{855F7E52-67E9-B792-8D8F-33D19D4A2D05}"/>
                </a:ext>
              </a:extLst>
            </p:cNvPr>
            <p:cNvSpPr/>
            <p:nvPr/>
          </p:nvSpPr>
          <p:spPr>
            <a:xfrm>
              <a:off x="7269006" y="2416252"/>
              <a:ext cx="19854" cy="70728"/>
            </a:xfrm>
            <a:custGeom>
              <a:avLst/>
              <a:gdLst/>
              <a:ahLst/>
              <a:cxnLst/>
              <a:rect l="l" t="t" r="r" b="b"/>
              <a:pathLst>
                <a:path w="346" h="1227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1072"/>
                  </a:lnTo>
                  <a:cubicBezTo>
                    <a:pt x="0" y="1155"/>
                    <a:pt x="72" y="1226"/>
                    <a:pt x="167" y="1226"/>
                  </a:cubicBezTo>
                  <a:cubicBezTo>
                    <a:pt x="250" y="1226"/>
                    <a:pt x="322" y="1155"/>
                    <a:pt x="322" y="1072"/>
                  </a:cubicBezTo>
                  <a:lnTo>
                    <a:pt x="322" y="155"/>
                  </a:lnTo>
                  <a:cubicBezTo>
                    <a:pt x="346" y="71"/>
                    <a:pt x="274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991;p86">
              <a:extLst>
                <a:ext uri="{FF2B5EF4-FFF2-40B4-BE49-F238E27FC236}">
                  <a16:creationId xmlns:a16="http://schemas.microsoft.com/office/drawing/2014/main" id="{B9CBAA7F-F67C-8FD0-52C0-BCA96B7B3809}"/>
                </a:ext>
              </a:extLst>
            </p:cNvPr>
            <p:cNvSpPr/>
            <p:nvPr/>
          </p:nvSpPr>
          <p:spPr>
            <a:xfrm>
              <a:off x="7217763" y="2121809"/>
              <a:ext cx="269932" cy="367246"/>
            </a:xfrm>
            <a:custGeom>
              <a:avLst/>
              <a:gdLst/>
              <a:ahLst/>
              <a:cxnLst/>
              <a:rect l="l" t="t" r="r" b="b"/>
              <a:pathLst>
                <a:path w="4704" h="6371" extrusionOk="0">
                  <a:moveTo>
                    <a:pt x="3620" y="322"/>
                  </a:moveTo>
                  <a:lnTo>
                    <a:pt x="3620" y="1179"/>
                  </a:lnTo>
                  <a:cubicBezTo>
                    <a:pt x="3620" y="1322"/>
                    <a:pt x="3584" y="1453"/>
                    <a:pt x="3513" y="1596"/>
                  </a:cubicBezTo>
                  <a:lnTo>
                    <a:pt x="3441" y="1727"/>
                  </a:lnTo>
                  <a:cubicBezTo>
                    <a:pt x="3418" y="1750"/>
                    <a:pt x="3418" y="1774"/>
                    <a:pt x="3418" y="1798"/>
                  </a:cubicBezTo>
                  <a:lnTo>
                    <a:pt x="3418" y="2167"/>
                  </a:lnTo>
                  <a:cubicBezTo>
                    <a:pt x="3453" y="2465"/>
                    <a:pt x="3334" y="2751"/>
                    <a:pt x="3108" y="2965"/>
                  </a:cubicBezTo>
                  <a:cubicBezTo>
                    <a:pt x="2892" y="3158"/>
                    <a:pt x="2633" y="3275"/>
                    <a:pt x="2351" y="3275"/>
                  </a:cubicBezTo>
                  <a:cubicBezTo>
                    <a:pt x="2338" y="3275"/>
                    <a:pt x="2324" y="3275"/>
                    <a:pt x="2310" y="3274"/>
                  </a:cubicBezTo>
                  <a:cubicBezTo>
                    <a:pt x="1715" y="3263"/>
                    <a:pt x="1239" y="2739"/>
                    <a:pt x="1239" y="2108"/>
                  </a:cubicBezTo>
                  <a:lnTo>
                    <a:pt x="1239" y="1798"/>
                  </a:lnTo>
                  <a:cubicBezTo>
                    <a:pt x="1239" y="1774"/>
                    <a:pt x="1239" y="1739"/>
                    <a:pt x="1215" y="1727"/>
                  </a:cubicBezTo>
                  <a:lnTo>
                    <a:pt x="1143" y="1596"/>
                  </a:lnTo>
                  <a:cubicBezTo>
                    <a:pt x="1084" y="1453"/>
                    <a:pt x="1036" y="1322"/>
                    <a:pt x="1036" y="1179"/>
                  </a:cubicBezTo>
                  <a:cubicBezTo>
                    <a:pt x="1036" y="715"/>
                    <a:pt x="1429" y="322"/>
                    <a:pt x="1894" y="322"/>
                  </a:cubicBezTo>
                  <a:close/>
                  <a:moveTo>
                    <a:pt x="2906" y="3513"/>
                  </a:moveTo>
                  <a:lnTo>
                    <a:pt x="2906" y="3751"/>
                  </a:lnTo>
                  <a:cubicBezTo>
                    <a:pt x="2906" y="3798"/>
                    <a:pt x="2918" y="3858"/>
                    <a:pt x="2918" y="3894"/>
                  </a:cubicBezTo>
                  <a:lnTo>
                    <a:pt x="2334" y="4334"/>
                  </a:lnTo>
                  <a:lnTo>
                    <a:pt x="1763" y="3894"/>
                  </a:lnTo>
                  <a:cubicBezTo>
                    <a:pt x="1775" y="3858"/>
                    <a:pt x="1775" y="3798"/>
                    <a:pt x="1775" y="3751"/>
                  </a:cubicBezTo>
                  <a:lnTo>
                    <a:pt x="1775" y="3513"/>
                  </a:lnTo>
                  <a:cubicBezTo>
                    <a:pt x="1929" y="3584"/>
                    <a:pt x="2096" y="3632"/>
                    <a:pt x="2286" y="3632"/>
                  </a:cubicBezTo>
                  <a:lnTo>
                    <a:pt x="2334" y="3632"/>
                  </a:lnTo>
                  <a:cubicBezTo>
                    <a:pt x="2525" y="3632"/>
                    <a:pt x="2727" y="3584"/>
                    <a:pt x="2906" y="3513"/>
                  </a:cubicBezTo>
                  <a:close/>
                  <a:moveTo>
                    <a:pt x="1905" y="0"/>
                  </a:moveTo>
                  <a:cubicBezTo>
                    <a:pt x="1251" y="0"/>
                    <a:pt x="715" y="536"/>
                    <a:pt x="715" y="1191"/>
                  </a:cubicBezTo>
                  <a:cubicBezTo>
                    <a:pt x="715" y="1381"/>
                    <a:pt x="762" y="1572"/>
                    <a:pt x="846" y="1750"/>
                  </a:cubicBezTo>
                  <a:lnTo>
                    <a:pt x="893" y="1858"/>
                  </a:lnTo>
                  <a:lnTo>
                    <a:pt x="893" y="2120"/>
                  </a:lnTo>
                  <a:cubicBezTo>
                    <a:pt x="893" y="2596"/>
                    <a:pt x="1108" y="3013"/>
                    <a:pt x="1441" y="3298"/>
                  </a:cubicBezTo>
                  <a:lnTo>
                    <a:pt x="1441" y="3763"/>
                  </a:lnTo>
                  <a:cubicBezTo>
                    <a:pt x="1441" y="3834"/>
                    <a:pt x="1405" y="3906"/>
                    <a:pt x="1322" y="3941"/>
                  </a:cubicBezTo>
                  <a:lnTo>
                    <a:pt x="465" y="4263"/>
                  </a:lnTo>
                  <a:cubicBezTo>
                    <a:pt x="179" y="4370"/>
                    <a:pt x="0" y="4644"/>
                    <a:pt x="0" y="4941"/>
                  </a:cubicBezTo>
                  <a:lnTo>
                    <a:pt x="0" y="6203"/>
                  </a:lnTo>
                  <a:cubicBezTo>
                    <a:pt x="0" y="6299"/>
                    <a:pt x="72" y="6370"/>
                    <a:pt x="167" y="6370"/>
                  </a:cubicBezTo>
                  <a:cubicBezTo>
                    <a:pt x="251" y="6370"/>
                    <a:pt x="334" y="6299"/>
                    <a:pt x="334" y="6203"/>
                  </a:cubicBezTo>
                  <a:lnTo>
                    <a:pt x="334" y="4941"/>
                  </a:lnTo>
                  <a:cubicBezTo>
                    <a:pt x="334" y="4775"/>
                    <a:pt x="429" y="4644"/>
                    <a:pt x="572" y="4584"/>
                  </a:cubicBezTo>
                  <a:lnTo>
                    <a:pt x="1429" y="4251"/>
                  </a:lnTo>
                  <a:cubicBezTo>
                    <a:pt x="1477" y="4239"/>
                    <a:pt x="1513" y="4215"/>
                    <a:pt x="1560" y="4179"/>
                  </a:cubicBezTo>
                  <a:lnTo>
                    <a:pt x="2179" y="4644"/>
                  </a:lnTo>
                  <a:lnTo>
                    <a:pt x="2179" y="6203"/>
                  </a:lnTo>
                  <a:cubicBezTo>
                    <a:pt x="2179" y="6299"/>
                    <a:pt x="2251" y="6370"/>
                    <a:pt x="2334" y="6370"/>
                  </a:cubicBezTo>
                  <a:cubicBezTo>
                    <a:pt x="2429" y="6370"/>
                    <a:pt x="2501" y="6299"/>
                    <a:pt x="2501" y="6203"/>
                  </a:cubicBezTo>
                  <a:lnTo>
                    <a:pt x="2501" y="4644"/>
                  </a:lnTo>
                  <a:lnTo>
                    <a:pt x="3108" y="4179"/>
                  </a:lnTo>
                  <a:cubicBezTo>
                    <a:pt x="3156" y="4215"/>
                    <a:pt x="3203" y="4239"/>
                    <a:pt x="3239" y="4251"/>
                  </a:cubicBezTo>
                  <a:lnTo>
                    <a:pt x="4108" y="4584"/>
                  </a:lnTo>
                  <a:cubicBezTo>
                    <a:pt x="4251" y="4644"/>
                    <a:pt x="4346" y="4775"/>
                    <a:pt x="4346" y="4941"/>
                  </a:cubicBezTo>
                  <a:cubicBezTo>
                    <a:pt x="4346" y="5025"/>
                    <a:pt x="4418" y="5108"/>
                    <a:pt x="4513" y="5108"/>
                  </a:cubicBezTo>
                  <a:cubicBezTo>
                    <a:pt x="4596" y="5108"/>
                    <a:pt x="4668" y="5025"/>
                    <a:pt x="4668" y="4941"/>
                  </a:cubicBezTo>
                  <a:cubicBezTo>
                    <a:pt x="4703" y="4632"/>
                    <a:pt x="4525" y="4358"/>
                    <a:pt x="4239" y="4251"/>
                  </a:cubicBezTo>
                  <a:lnTo>
                    <a:pt x="3382" y="3929"/>
                  </a:lnTo>
                  <a:cubicBezTo>
                    <a:pt x="3310" y="3894"/>
                    <a:pt x="3263" y="3822"/>
                    <a:pt x="3263" y="3751"/>
                  </a:cubicBezTo>
                  <a:lnTo>
                    <a:pt x="3263" y="3322"/>
                  </a:lnTo>
                  <a:cubicBezTo>
                    <a:pt x="3310" y="3286"/>
                    <a:pt x="3334" y="3263"/>
                    <a:pt x="3370" y="3227"/>
                  </a:cubicBezTo>
                  <a:cubicBezTo>
                    <a:pt x="3644" y="2941"/>
                    <a:pt x="3810" y="2584"/>
                    <a:pt x="3810" y="2179"/>
                  </a:cubicBezTo>
                  <a:lnTo>
                    <a:pt x="3810" y="1858"/>
                  </a:lnTo>
                  <a:lnTo>
                    <a:pt x="3858" y="1750"/>
                  </a:lnTo>
                  <a:cubicBezTo>
                    <a:pt x="3941" y="1572"/>
                    <a:pt x="3989" y="1381"/>
                    <a:pt x="3989" y="1191"/>
                  </a:cubicBezTo>
                  <a:lnTo>
                    <a:pt x="3989" y="155"/>
                  </a:lnTo>
                  <a:cubicBezTo>
                    <a:pt x="3989" y="72"/>
                    <a:pt x="3918" y="0"/>
                    <a:pt x="3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992;p86">
              <a:extLst>
                <a:ext uri="{FF2B5EF4-FFF2-40B4-BE49-F238E27FC236}">
                  <a16:creationId xmlns:a16="http://schemas.microsoft.com/office/drawing/2014/main" id="{C7044592-4EDB-AB12-CAD0-16887B75D437}"/>
                </a:ext>
              </a:extLst>
            </p:cNvPr>
            <p:cNvSpPr/>
            <p:nvPr/>
          </p:nvSpPr>
          <p:spPr>
            <a:xfrm>
              <a:off x="7633160" y="2109761"/>
              <a:ext cx="253520" cy="377218"/>
            </a:xfrm>
            <a:custGeom>
              <a:avLst/>
              <a:gdLst/>
              <a:ahLst/>
              <a:cxnLst/>
              <a:rect l="l" t="t" r="r" b="b"/>
              <a:pathLst>
                <a:path w="4418" h="6544" extrusionOk="0">
                  <a:moveTo>
                    <a:pt x="2246" y="370"/>
                  </a:moveTo>
                  <a:cubicBezTo>
                    <a:pt x="2295" y="370"/>
                    <a:pt x="2346" y="376"/>
                    <a:pt x="2394" y="388"/>
                  </a:cubicBezTo>
                  <a:cubicBezTo>
                    <a:pt x="3132" y="459"/>
                    <a:pt x="3715" y="1102"/>
                    <a:pt x="3727" y="1876"/>
                  </a:cubicBezTo>
                  <a:cubicBezTo>
                    <a:pt x="3727" y="2602"/>
                    <a:pt x="3906" y="3269"/>
                    <a:pt x="4061" y="3626"/>
                  </a:cubicBezTo>
                  <a:lnTo>
                    <a:pt x="4061" y="3638"/>
                  </a:lnTo>
                  <a:cubicBezTo>
                    <a:pt x="3882" y="3722"/>
                    <a:pt x="3537" y="3912"/>
                    <a:pt x="2953" y="4031"/>
                  </a:cubicBezTo>
                  <a:lnTo>
                    <a:pt x="2953" y="3972"/>
                  </a:lnTo>
                  <a:lnTo>
                    <a:pt x="2953" y="3626"/>
                  </a:lnTo>
                  <a:cubicBezTo>
                    <a:pt x="3179" y="3495"/>
                    <a:pt x="3370" y="3317"/>
                    <a:pt x="3489" y="3091"/>
                  </a:cubicBezTo>
                  <a:cubicBezTo>
                    <a:pt x="3727" y="2674"/>
                    <a:pt x="3644" y="2126"/>
                    <a:pt x="3287" y="1793"/>
                  </a:cubicBezTo>
                  <a:cubicBezTo>
                    <a:pt x="3025" y="1578"/>
                    <a:pt x="2584" y="1293"/>
                    <a:pt x="1870" y="1293"/>
                  </a:cubicBezTo>
                  <a:cubicBezTo>
                    <a:pt x="1822" y="1293"/>
                    <a:pt x="1786" y="1305"/>
                    <a:pt x="1751" y="1340"/>
                  </a:cubicBezTo>
                  <a:lnTo>
                    <a:pt x="1382" y="1709"/>
                  </a:lnTo>
                  <a:cubicBezTo>
                    <a:pt x="1322" y="1769"/>
                    <a:pt x="1322" y="1888"/>
                    <a:pt x="1382" y="1948"/>
                  </a:cubicBezTo>
                  <a:cubicBezTo>
                    <a:pt x="1411" y="1977"/>
                    <a:pt x="1456" y="1992"/>
                    <a:pt x="1501" y="1992"/>
                  </a:cubicBezTo>
                  <a:cubicBezTo>
                    <a:pt x="1545" y="1992"/>
                    <a:pt x="1590" y="1977"/>
                    <a:pt x="1620" y="1948"/>
                  </a:cubicBezTo>
                  <a:lnTo>
                    <a:pt x="1929" y="1638"/>
                  </a:lnTo>
                  <a:cubicBezTo>
                    <a:pt x="2394" y="1650"/>
                    <a:pt x="2763" y="1781"/>
                    <a:pt x="3048" y="2055"/>
                  </a:cubicBezTo>
                  <a:cubicBezTo>
                    <a:pt x="3287" y="2269"/>
                    <a:pt x="3346" y="2650"/>
                    <a:pt x="3179" y="2924"/>
                  </a:cubicBezTo>
                  <a:cubicBezTo>
                    <a:pt x="2989" y="3269"/>
                    <a:pt x="2608" y="3495"/>
                    <a:pt x="2215" y="3495"/>
                  </a:cubicBezTo>
                  <a:cubicBezTo>
                    <a:pt x="1596" y="3495"/>
                    <a:pt x="1108" y="3007"/>
                    <a:pt x="1108" y="2388"/>
                  </a:cubicBezTo>
                  <a:cubicBezTo>
                    <a:pt x="1108" y="2305"/>
                    <a:pt x="1036" y="2233"/>
                    <a:pt x="941" y="2233"/>
                  </a:cubicBezTo>
                  <a:cubicBezTo>
                    <a:pt x="858" y="2233"/>
                    <a:pt x="786" y="2305"/>
                    <a:pt x="786" y="2388"/>
                  </a:cubicBezTo>
                  <a:cubicBezTo>
                    <a:pt x="786" y="2924"/>
                    <a:pt x="1084" y="3400"/>
                    <a:pt x="1513" y="3662"/>
                  </a:cubicBezTo>
                  <a:lnTo>
                    <a:pt x="1513" y="3995"/>
                  </a:lnTo>
                  <a:lnTo>
                    <a:pt x="1513" y="4055"/>
                  </a:lnTo>
                  <a:cubicBezTo>
                    <a:pt x="929" y="3936"/>
                    <a:pt x="608" y="3745"/>
                    <a:pt x="441" y="3638"/>
                  </a:cubicBezTo>
                  <a:cubicBezTo>
                    <a:pt x="441" y="3638"/>
                    <a:pt x="429" y="3638"/>
                    <a:pt x="441" y="3626"/>
                  </a:cubicBezTo>
                  <a:cubicBezTo>
                    <a:pt x="596" y="3269"/>
                    <a:pt x="774" y="2602"/>
                    <a:pt x="774" y="1876"/>
                  </a:cubicBezTo>
                  <a:cubicBezTo>
                    <a:pt x="774" y="1114"/>
                    <a:pt x="1370" y="459"/>
                    <a:pt x="2108" y="388"/>
                  </a:cubicBezTo>
                  <a:cubicBezTo>
                    <a:pt x="2150" y="376"/>
                    <a:pt x="2197" y="370"/>
                    <a:pt x="2246" y="370"/>
                  </a:cubicBezTo>
                  <a:close/>
                  <a:moveTo>
                    <a:pt x="2584" y="3769"/>
                  </a:moveTo>
                  <a:lnTo>
                    <a:pt x="2584" y="3972"/>
                  </a:lnTo>
                  <a:cubicBezTo>
                    <a:pt x="2584" y="4174"/>
                    <a:pt x="2703" y="4365"/>
                    <a:pt x="2882" y="4448"/>
                  </a:cubicBezTo>
                  <a:lnTo>
                    <a:pt x="2989" y="4507"/>
                  </a:lnTo>
                  <a:cubicBezTo>
                    <a:pt x="2858" y="4769"/>
                    <a:pt x="2560" y="4936"/>
                    <a:pt x="2227" y="4936"/>
                  </a:cubicBezTo>
                  <a:cubicBezTo>
                    <a:pt x="1917" y="4936"/>
                    <a:pt x="1620" y="4769"/>
                    <a:pt x="1441" y="4507"/>
                  </a:cubicBezTo>
                  <a:lnTo>
                    <a:pt x="1548" y="4448"/>
                  </a:lnTo>
                  <a:cubicBezTo>
                    <a:pt x="1727" y="4365"/>
                    <a:pt x="1846" y="4162"/>
                    <a:pt x="1846" y="3972"/>
                  </a:cubicBezTo>
                  <a:lnTo>
                    <a:pt x="1846" y="3769"/>
                  </a:lnTo>
                  <a:cubicBezTo>
                    <a:pt x="1965" y="3793"/>
                    <a:pt x="2096" y="3805"/>
                    <a:pt x="2215" y="3805"/>
                  </a:cubicBezTo>
                  <a:cubicBezTo>
                    <a:pt x="2346" y="3805"/>
                    <a:pt x="2465" y="3793"/>
                    <a:pt x="2584" y="3769"/>
                  </a:cubicBezTo>
                  <a:close/>
                  <a:moveTo>
                    <a:pt x="2209" y="1"/>
                  </a:moveTo>
                  <a:cubicBezTo>
                    <a:pt x="2153" y="1"/>
                    <a:pt x="2096" y="7"/>
                    <a:pt x="2036" y="19"/>
                  </a:cubicBezTo>
                  <a:cubicBezTo>
                    <a:pt x="1108" y="102"/>
                    <a:pt x="393" y="912"/>
                    <a:pt x="381" y="1840"/>
                  </a:cubicBezTo>
                  <a:cubicBezTo>
                    <a:pt x="381" y="2519"/>
                    <a:pt x="215" y="3138"/>
                    <a:pt x="84" y="3472"/>
                  </a:cubicBezTo>
                  <a:cubicBezTo>
                    <a:pt x="24" y="3614"/>
                    <a:pt x="72" y="3793"/>
                    <a:pt x="203" y="3876"/>
                  </a:cubicBezTo>
                  <a:cubicBezTo>
                    <a:pt x="358" y="3984"/>
                    <a:pt x="632" y="4150"/>
                    <a:pt x="1084" y="4281"/>
                  </a:cubicBezTo>
                  <a:lnTo>
                    <a:pt x="393" y="4626"/>
                  </a:lnTo>
                  <a:cubicBezTo>
                    <a:pt x="215" y="4722"/>
                    <a:pt x="84" y="4877"/>
                    <a:pt x="24" y="5055"/>
                  </a:cubicBezTo>
                  <a:cubicBezTo>
                    <a:pt x="0" y="5150"/>
                    <a:pt x="60" y="5234"/>
                    <a:pt x="143" y="5269"/>
                  </a:cubicBezTo>
                  <a:lnTo>
                    <a:pt x="191" y="5269"/>
                  </a:lnTo>
                  <a:cubicBezTo>
                    <a:pt x="262" y="5269"/>
                    <a:pt x="334" y="5222"/>
                    <a:pt x="358" y="5150"/>
                  </a:cubicBezTo>
                  <a:cubicBezTo>
                    <a:pt x="381" y="5043"/>
                    <a:pt x="453" y="4972"/>
                    <a:pt x="548" y="4924"/>
                  </a:cubicBezTo>
                  <a:lnTo>
                    <a:pt x="1084" y="4662"/>
                  </a:lnTo>
                  <a:cubicBezTo>
                    <a:pt x="1310" y="5043"/>
                    <a:pt x="1727" y="5281"/>
                    <a:pt x="2167" y="5281"/>
                  </a:cubicBezTo>
                  <a:cubicBezTo>
                    <a:pt x="2620" y="5281"/>
                    <a:pt x="3037" y="5043"/>
                    <a:pt x="3251" y="4662"/>
                  </a:cubicBezTo>
                  <a:lnTo>
                    <a:pt x="3787" y="4924"/>
                  </a:lnTo>
                  <a:cubicBezTo>
                    <a:pt x="3930" y="4984"/>
                    <a:pt x="4001" y="5115"/>
                    <a:pt x="4001" y="5269"/>
                  </a:cubicBezTo>
                  <a:lnTo>
                    <a:pt x="4001" y="6377"/>
                  </a:lnTo>
                  <a:cubicBezTo>
                    <a:pt x="4001" y="6472"/>
                    <a:pt x="4072" y="6543"/>
                    <a:pt x="4168" y="6543"/>
                  </a:cubicBezTo>
                  <a:cubicBezTo>
                    <a:pt x="4251" y="6543"/>
                    <a:pt x="4322" y="6472"/>
                    <a:pt x="4322" y="6377"/>
                  </a:cubicBezTo>
                  <a:lnTo>
                    <a:pt x="4322" y="5269"/>
                  </a:lnTo>
                  <a:cubicBezTo>
                    <a:pt x="4418" y="4996"/>
                    <a:pt x="4263" y="4746"/>
                    <a:pt x="4013" y="4626"/>
                  </a:cubicBezTo>
                  <a:lnTo>
                    <a:pt x="3334" y="4281"/>
                  </a:lnTo>
                  <a:cubicBezTo>
                    <a:pt x="3787" y="4150"/>
                    <a:pt x="4072" y="3984"/>
                    <a:pt x="4203" y="3876"/>
                  </a:cubicBezTo>
                  <a:cubicBezTo>
                    <a:pt x="4346" y="3793"/>
                    <a:pt x="4406" y="3614"/>
                    <a:pt x="4322" y="3472"/>
                  </a:cubicBezTo>
                  <a:cubicBezTo>
                    <a:pt x="4191" y="3138"/>
                    <a:pt x="4025" y="2519"/>
                    <a:pt x="4025" y="1840"/>
                  </a:cubicBezTo>
                  <a:cubicBezTo>
                    <a:pt x="4025" y="912"/>
                    <a:pt x="3299" y="102"/>
                    <a:pt x="2382" y="19"/>
                  </a:cubicBezTo>
                  <a:cubicBezTo>
                    <a:pt x="2322" y="7"/>
                    <a:pt x="2266" y="1"/>
                    <a:pt x="2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993;p86">
              <a:extLst>
                <a:ext uri="{FF2B5EF4-FFF2-40B4-BE49-F238E27FC236}">
                  <a16:creationId xmlns:a16="http://schemas.microsoft.com/office/drawing/2014/main" id="{C211D397-E86D-7123-C51B-215F1E8A26A9}"/>
                </a:ext>
              </a:extLst>
            </p:cNvPr>
            <p:cNvSpPr/>
            <p:nvPr/>
          </p:nvSpPr>
          <p:spPr>
            <a:xfrm>
              <a:off x="7825165" y="2426513"/>
              <a:ext cx="19165" cy="60468"/>
            </a:xfrm>
            <a:custGeom>
              <a:avLst/>
              <a:gdLst/>
              <a:ahLst/>
              <a:cxnLst/>
              <a:rect l="l" t="t" r="r" b="b"/>
              <a:pathLst>
                <a:path w="334" h="1049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894"/>
                  </a:lnTo>
                  <a:cubicBezTo>
                    <a:pt x="0" y="977"/>
                    <a:pt x="72" y="1048"/>
                    <a:pt x="167" y="1048"/>
                  </a:cubicBezTo>
                  <a:cubicBezTo>
                    <a:pt x="250" y="1048"/>
                    <a:pt x="322" y="977"/>
                    <a:pt x="322" y="894"/>
                  </a:cubicBezTo>
                  <a:lnTo>
                    <a:pt x="322" y="155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994;p86">
              <a:extLst>
                <a:ext uri="{FF2B5EF4-FFF2-40B4-BE49-F238E27FC236}">
                  <a16:creationId xmlns:a16="http://schemas.microsoft.com/office/drawing/2014/main" id="{9D72238B-C246-1EA6-F3A0-F59300008DA5}"/>
                </a:ext>
              </a:extLst>
            </p:cNvPr>
            <p:cNvSpPr/>
            <p:nvPr/>
          </p:nvSpPr>
          <p:spPr>
            <a:xfrm>
              <a:off x="7541634" y="2458101"/>
              <a:ext cx="19854" cy="18560"/>
            </a:xfrm>
            <a:custGeom>
              <a:avLst/>
              <a:gdLst/>
              <a:ahLst/>
              <a:cxnLst/>
              <a:rect l="l" t="t" r="r" b="b"/>
              <a:pathLst>
                <a:path w="346" h="322" extrusionOk="0">
                  <a:moveTo>
                    <a:pt x="179" y="0"/>
                  </a:moveTo>
                  <a:cubicBezTo>
                    <a:pt x="83" y="0"/>
                    <a:pt x="0" y="72"/>
                    <a:pt x="0" y="167"/>
                  </a:cubicBezTo>
                  <a:cubicBezTo>
                    <a:pt x="0" y="250"/>
                    <a:pt x="71" y="322"/>
                    <a:pt x="179" y="322"/>
                  </a:cubicBezTo>
                  <a:cubicBezTo>
                    <a:pt x="262" y="322"/>
                    <a:pt x="333" y="250"/>
                    <a:pt x="333" y="167"/>
                  </a:cubicBezTo>
                  <a:cubicBezTo>
                    <a:pt x="345" y="72"/>
                    <a:pt x="262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995;p86">
              <a:extLst>
                <a:ext uri="{FF2B5EF4-FFF2-40B4-BE49-F238E27FC236}">
                  <a16:creationId xmlns:a16="http://schemas.microsoft.com/office/drawing/2014/main" id="{38309C88-3343-ACF5-8FEE-E0E13DB86DC8}"/>
                </a:ext>
              </a:extLst>
            </p:cNvPr>
            <p:cNvSpPr/>
            <p:nvPr/>
          </p:nvSpPr>
          <p:spPr>
            <a:xfrm>
              <a:off x="7384462" y="2426455"/>
              <a:ext cx="134678" cy="83179"/>
            </a:xfrm>
            <a:custGeom>
              <a:avLst/>
              <a:gdLst/>
              <a:ahLst/>
              <a:cxnLst/>
              <a:rect l="l" t="t" r="r" b="b"/>
              <a:pathLst>
                <a:path w="2347" h="1443" extrusionOk="0">
                  <a:moveTo>
                    <a:pt x="905" y="0"/>
                  </a:moveTo>
                  <a:cubicBezTo>
                    <a:pt x="870" y="0"/>
                    <a:pt x="833" y="13"/>
                    <a:pt x="798" y="37"/>
                  </a:cubicBezTo>
                  <a:lnTo>
                    <a:pt x="72" y="585"/>
                  </a:lnTo>
                  <a:cubicBezTo>
                    <a:pt x="24" y="621"/>
                    <a:pt x="1" y="680"/>
                    <a:pt x="1" y="728"/>
                  </a:cubicBezTo>
                  <a:cubicBezTo>
                    <a:pt x="1" y="764"/>
                    <a:pt x="24" y="823"/>
                    <a:pt x="72" y="859"/>
                  </a:cubicBezTo>
                  <a:lnTo>
                    <a:pt x="798" y="1407"/>
                  </a:lnTo>
                  <a:cubicBezTo>
                    <a:pt x="834" y="1442"/>
                    <a:pt x="858" y="1442"/>
                    <a:pt x="905" y="1442"/>
                  </a:cubicBezTo>
                  <a:cubicBezTo>
                    <a:pt x="953" y="1442"/>
                    <a:pt x="1013" y="1407"/>
                    <a:pt x="1036" y="1359"/>
                  </a:cubicBezTo>
                  <a:cubicBezTo>
                    <a:pt x="1096" y="1287"/>
                    <a:pt x="1084" y="1180"/>
                    <a:pt x="1013" y="1121"/>
                  </a:cubicBezTo>
                  <a:lnTo>
                    <a:pt x="679" y="883"/>
                  </a:lnTo>
                  <a:lnTo>
                    <a:pt x="2191" y="883"/>
                  </a:lnTo>
                  <a:cubicBezTo>
                    <a:pt x="2275" y="883"/>
                    <a:pt x="2346" y="811"/>
                    <a:pt x="2346" y="728"/>
                  </a:cubicBezTo>
                  <a:cubicBezTo>
                    <a:pt x="2346" y="621"/>
                    <a:pt x="2275" y="549"/>
                    <a:pt x="2191" y="549"/>
                  </a:cubicBezTo>
                  <a:lnTo>
                    <a:pt x="679" y="549"/>
                  </a:lnTo>
                  <a:lnTo>
                    <a:pt x="1013" y="311"/>
                  </a:lnTo>
                  <a:cubicBezTo>
                    <a:pt x="1084" y="252"/>
                    <a:pt x="1096" y="145"/>
                    <a:pt x="1036" y="73"/>
                  </a:cubicBezTo>
                  <a:cubicBezTo>
                    <a:pt x="1002" y="24"/>
                    <a:pt x="955" y="0"/>
                    <a:pt x="905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996;p86">
              <a:extLst>
                <a:ext uri="{FF2B5EF4-FFF2-40B4-BE49-F238E27FC236}">
                  <a16:creationId xmlns:a16="http://schemas.microsoft.com/office/drawing/2014/main" id="{D8D974AA-D603-378C-A024-3C5ACF6674F3}"/>
                </a:ext>
              </a:extLst>
            </p:cNvPr>
            <p:cNvSpPr/>
            <p:nvPr/>
          </p:nvSpPr>
          <p:spPr>
            <a:xfrm>
              <a:off x="7583983" y="2425764"/>
              <a:ext cx="135309" cy="81796"/>
            </a:xfrm>
            <a:custGeom>
              <a:avLst/>
              <a:gdLst/>
              <a:ahLst/>
              <a:cxnLst/>
              <a:rect l="l" t="t" r="r" b="b"/>
              <a:pathLst>
                <a:path w="2358" h="1419" extrusionOk="0">
                  <a:moveTo>
                    <a:pt x="1446" y="0"/>
                  </a:moveTo>
                  <a:cubicBezTo>
                    <a:pt x="1396" y="0"/>
                    <a:pt x="1345" y="25"/>
                    <a:pt x="1310" y="73"/>
                  </a:cubicBezTo>
                  <a:cubicBezTo>
                    <a:pt x="1250" y="145"/>
                    <a:pt x="1274" y="252"/>
                    <a:pt x="1346" y="311"/>
                  </a:cubicBezTo>
                  <a:lnTo>
                    <a:pt x="1667" y="549"/>
                  </a:lnTo>
                  <a:lnTo>
                    <a:pt x="167" y="549"/>
                  </a:lnTo>
                  <a:cubicBezTo>
                    <a:pt x="84" y="549"/>
                    <a:pt x="0" y="621"/>
                    <a:pt x="0" y="704"/>
                  </a:cubicBezTo>
                  <a:cubicBezTo>
                    <a:pt x="0" y="799"/>
                    <a:pt x="84" y="871"/>
                    <a:pt x="167" y="871"/>
                  </a:cubicBezTo>
                  <a:lnTo>
                    <a:pt x="1667" y="871"/>
                  </a:lnTo>
                  <a:lnTo>
                    <a:pt x="1346" y="1109"/>
                  </a:lnTo>
                  <a:cubicBezTo>
                    <a:pt x="1274" y="1169"/>
                    <a:pt x="1250" y="1276"/>
                    <a:pt x="1310" y="1347"/>
                  </a:cubicBezTo>
                  <a:cubicBezTo>
                    <a:pt x="1346" y="1395"/>
                    <a:pt x="1405" y="1419"/>
                    <a:pt x="1453" y="1419"/>
                  </a:cubicBezTo>
                  <a:cubicBezTo>
                    <a:pt x="1477" y="1419"/>
                    <a:pt x="1524" y="1407"/>
                    <a:pt x="1548" y="1395"/>
                  </a:cubicBezTo>
                  <a:lnTo>
                    <a:pt x="2286" y="847"/>
                  </a:lnTo>
                  <a:cubicBezTo>
                    <a:pt x="2322" y="811"/>
                    <a:pt x="2358" y="752"/>
                    <a:pt x="2358" y="704"/>
                  </a:cubicBezTo>
                  <a:cubicBezTo>
                    <a:pt x="2358" y="668"/>
                    <a:pt x="2322" y="633"/>
                    <a:pt x="2286" y="585"/>
                  </a:cubicBezTo>
                  <a:lnTo>
                    <a:pt x="1548" y="37"/>
                  </a:lnTo>
                  <a:cubicBezTo>
                    <a:pt x="1518" y="13"/>
                    <a:pt x="1482" y="0"/>
                    <a:pt x="1446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C425F275-678C-1274-D6E3-1A4739455023}"/>
              </a:ext>
            </a:extLst>
          </p:cNvPr>
          <p:cNvGrpSpPr/>
          <p:nvPr/>
        </p:nvGrpSpPr>
        <p:grpSpPr>
          <a:xfrm>
            <a:off x="7110255" y="3155089"/>
            <a:ext cx="4013361" cy="640175"/>
            <a:chOff x="7327739" y="2916209"/>
            <a:chExt cx="4013361" cy="640175"/>
          </a:xfrm>
          <a:solidFill>
            <a:srgbClr val="004886"/>
          </a:solidFill>
        </p:grpSpPr>
        <p:sp>
          <p:nvSpPr>
            <p:cNvPr id="65" name="TextBox 25">
              <a:extLst>
                <a:ext uri="{FF2B5EF4-FFF2-40B4-BE49-F238E27FC236}">
                  <a16:creationId xmlns:a16="http://schemas.microsoft.com/office/drawing/2014/main" id="{D2E0AFDD-D907-3B35-3F88-102BCCF5CBD2}"/>
                </a:ext>
              </a:extLst>
            </p:cNvPr>
            <p:cNvSpPr txBox="1"/>
            <p:nvPr/>
          </p:nvSpPr>
          <p:spPr>
            <a:xfrm>
              <a:off x="8035731" y="2916209"/>
              <a:ext cx="3305369" cy="64017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702"/>
                </a:lnSpc>
                <a:spcBef>
                  <a:spcPct val="0"/>
                </a:spcBef>
              </a:pPr>
              <a:r>
                <a:rPr lang="es-MX" sz="1400" spc="-27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No se han recibido quejas o reclamos asociados a solicitudes de información pública.</a:t>
              </a:r>
              <a:endParaRPr lang="es-CO" sz="1400" spc="-27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70" name="Google Shape;7448;p70">
              <a:extLst>
                <a:ext uri="{FF2B5EF4-FFF2-40B4-BE49-F238E27FC236}">
                  <a16:creationId xmlns:a16="http://schemas.microsoft.com/office/drawing/2014/main" id="{F9BDDE8C-E161-3BD8-8AA3-5436B3F26008}"/>
                </a:ext>
              </a:extLst>
            </p:cNvPr>
            <p:cNvSpPr/>
            <p:nvPr/>
          </p:nvSpPr>
          <p:spPr>
            <a:xfrm>
              <a:off x="7327739" y="3013628"/>
              <a:ext cx="343065" cy="445336"/>
            </a:xfrm>
            <a:custGeom>
              <a:avLst/>
              <a:gdLst/>
              <a:ahLst/>
              <a:cxnLst/>
              <a:rect l="l" t="t" r="r" b="b"/>
              <a:pathLst>
                <a:path w="8980" h="11657" extrusionOk="0">
                  <a:moveTo>
                    <a:pt x="5892" y="662"/>
                  </a:moveTo>
                  <a:cubicBezTo>
                    <a:pt x="6081" y="662"/>
                    <a:pt x="6239" y="819"/>
                    <a:pt x="6239" y="1040"/>
                  </a:cubicBezTo>
                  <a:lnTo>
                    <a:pt x="6239" y="1386"/>
                  </a:lnTo>
                  <a:lnTo>
                    <a:pt x="2805" y="1386"/>
                  </a:lnTo>
                  <a:lnTo>
                    <a:pt x="2805" y="1040"/>
                  </a:lnTo>
                  <a:cubicBezTo>
                    <a:pt x="2805" y="819"/>
                    <a:pt x="2962" y="662"/>
                    <a:pt x="3120" y="662"/>
                  </a:cubicBezTo>
                  <a:close/>
                  <a:moveTo>
                    <a:pt x="8035" y="1323"/>
                  </a:moveTo>
                  <a:cubicBezTo>
                    <a:pt x="8255" y="1323"/>
                    <a:pt x="8413" y="1512"/>
                    <a:pt x="8413" y="1701"/>
                  </a:cubicBezTo>
                  <a:lnTo>
                    <a:pt x="8413" y="10617"/>
                  </a:lnTo>
                  <a:cubicBezTo>
                    <a:pt x="8413" y="10838"/>
                    <a:pt x="8255" y="10995"/>
                    <a:pt x="8035" y="10995"/>
                  </a:cubicBezTo>
                  <a:lnTo>
                    <a:pt x="1166" y="10995"/>
                  </a:lnTo>
                  <a:cubicBezTo>
                    <a:pt x="946" y="10995"/>
                    <a:pt x="788" y="10838"/>
                    <a:pt x="788" y="10617"/>
                  </a:cubicBezTo>
                  <a:lnTo>
                    <a:pt x="788" y="1701"/>
                  </a:lnTo>
                  <a:lnTo>
                    <a:pt x="757" y="1701"/>
                  </a:lnTo>
                  <a:cubicBezTo>
                    <a:pt x="757" y="1512"/>
                    <a:pt x="914" y="1323"/>
                    <a:pt x="1103" y="1323"/>
                  </a:cubicBezTo>
                  <a:lnTo>
                    <a:pt x="2143" y="1323"/>
                  </a:lnTo>
                  <a:lnTo>
                    <a:pt x="2143" y="1701"/>
                  </a:lnTo>
                  <a:cubicBezTo>
                    <a:pt x="2143" y="1890"/>
                    <a:pt x="2301" y="2048"/>
                    <a:pt x="2490" y="2048"/>
                  </a:cubicBezTo>
                  <a:lnTo>
                    <a:pt x="6617" y="2048"/>
                  </a:lnTo>
                  <a:cubicBezTo>
                    <a:pt x="6837" y="2048"/>
                    <a:pt x="6995" y="1890"/>
                    <a:pt x="6995" y="1701"/>
                  </a:cubicBezTo>
                  <a:lnTo>
                    <a:pt x="6995" y="1323"/>
                  </a:lnTo>
                  <a:close/>
                  <a:moveTo>
                    <a:pt x="3120" y="0"/>
                  </a:moveTo>
                  <a:cubicBezTo>
                    <a:pt x="2679" y="0"/>
                    <a:pt x="2301" y="284"/>
                    <a:pt x="2143" y="662"/>
                  </a:cubicBezTo>
                  <a:lnTo>
                    <a:pt x="1040" y="662"/>
                  </a:lnTo>
                  <a:cubicBezTo>
                    <a:pt x="473" y="662"/>
                    <a:pt x="1" y="1134"/>
                    <a:pt x="1" y="1701"/>
                  </a:cubicBezTo>
                  <a:lnTo>
                    <a:pt x="1" y="10649"/>
                  </a:lnTo>
                  <a:cubicBezTo>
                    <a:pt x="64" y="11216"/>
                    <a:pt x="536" y="11657"/>
                    <a:pt x="1072" y="11657"/>
                  </a:cubicBezTo>
                  <a:lnTo>
                    <a:pt x="7971" y="11657"/>
                  </a:lnTo>
                  <a:cubicBezTo>
                    <a:pt x="8507" y="11657"/>
                    <a:pt x="8980" y="11184"/>
                    <a:pt x="8980" y="10649"/>
                  </a:cubicBezTo>
                  <a:lnTo>
                    <a:pt x="8980" y="1701"/>
                  </a:lnTo>
                  <a:cubicBezTo>
                    <a:pt x="8980" y="1134"/>
                    <a:pt x="8507" y="662"/>
                    <a:pt x="7971" y="662"/>
                  </a:cubicBezTo>
                  <a:lnTo>
                    <a:pt x="6869" y="662"/>
                  </a:lnTo>
                  <a:cubicBezTo>
                    <a:pt x="6711" y="284"/>
                    <a:pt x="6365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Google Shape;7449;p70">
              <a:extLst>
                <a:ext uri="{FF2B5EF4-FFF2-40B4-BE49-F238E27FC236}">
                  <a16:creationId xmlns:a16="http://schemas.microsoft.com/office/drawing/2014/main" id="{6B1A5955-0CB8-5DE2-045A-E68D7FED41C2}"/>
                </a:ext>
              </a:extLst>
            </p:cNvPr>
            <p:cNvSpPr/>
            <p:nvPr/>
          </p:nvSpPr>
          <p:spPr>
            <a:xfrm>
              <a:off x="7381911" y="3327736"/>
              <a:ext cx="80685" cy="80685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355" y="726"/>
                  </a:moveTo>
                  <a:lnTo>
                    <a:pt x="1355" y="1387"/>
                  </a:lnTo>
                  <a:lnTo>
                    <a:pt x="694" y="1387"/>
                  </a:lnTo>
                  <a:lnTo>
                    <a:pt x="694" y="726"/>
                  </a:lnTo>
                  <a:close/>
                  <a:moveTo>
                    <a:pt x="379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734"/>
                  </a:lnTo>
                  <a:cubicBezTo>
                    <a:pt x="0" y="1954"/>
                    <a:pt x="158" y="2112"/>
                    <a:pt x="379" y="2112"/>
                  </a:cubicBezTo>
                  <a:lnTo>
                    <a:pt x="1733" y="2112"/>
                  </a:lnTo>
                  <a:cubicBezTo>
                    <a:pt x="1954" y="2112"/>
                    <a:pt x="2111" y="1954"/>
                    <a:pt x="2111" y="1734"/>
                  </a:cubicBezTo>
                  <a:lnTo>
                    <a:pt x="2111" y="379"/>
                  </a:ln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Google Shape;7450;p70">
              <a:extLst>
                <a:ext uri="{FF2B5EF4-FFF2-40B4-BE49-F238E27FC236}">
                  <a16:creationId xmlns:a16="http://schemas.microsoft.com/office/drawing/2014/main" id="{4CEAC330-EF58-21B2-943F-0237943CB7E8}"/>
                </a:ext>
              </a:extLst>
            </p:cNvPr>
            <p:cNvSpPr/>
            <p:nvPr/>
          </p:nvSpPr>
          <p:spPr>
            <a:xfrm>
              <a:off x="7381911" y="3223020"/>
              <a:ext cx="80685" cy="79501"/>
            </a:xfrm>
            <a:custGeom>
              <a:avLst/>
              <a:gdLst/>
              <a:ahLst/>
              <a:cxnLst/>
              <a:rect l="l" t="t" r="r" b="b"/>
              <a:pathLst>
                <a:path w="2112" h="2081" extrusionOk="0">
                  <a:moveTo>
                    <a:pt x="1355" y="694"/>
                  </a:moveTo>
                  <a:lnTo>
                    <a:pt x="1355" y="1356"/>
                  </a:lnTo>
                  <a:lnTo>
                    <a:pt x="694" y="1356"/>
                  </a:lnTo>
                  <a:lnTo>
                    <a:pt x="694" y="694"/>
                  </a:lnTo>
                  <a:close/>
                  <a:moveTo>
                    <a:pt x="379" y="1"/>
                  </a:moveTo>
                  <a:cubicBezTo>
                    <a:pt x="158" y="1"/>
                    <a:pt x="0" y="159"/>
                    <a:pt x="0" y="348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79" y="2080"/>
                  </a:cubicBezTo>
                  <a:lnTo>
                    <a:pt x="1733" y="2080"/>
                  </a:lnTo>
                  <a:cubicBezTo>
                    <a:pt x="1954" y="2080"/>
                    <a:pt x="2111" y="1923"/>
                    <a:pt x="2111" y="1734"/>
                  </a:cubicBezTo>
                  <a:lnTo>
                    <a:pt x="2111" y="348"/>
                  </a:ln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Google Shape;7451;p70">
              <a:extLst>
                <a:ext uri="{FF2B5EF4-FFF2-40B4-BE49-F238E27FC236}">
                  <a16:creationId xmlns:a16="http://schemas.microsoft.com/office/drawing/2014/main" id="{3E6BAF27-8CF9-711C-9D21-6F6CE08CD019}"/>
                </a:ext>
              </a:extLst>
            </p:cNvPr>
            <p:cNvSpPr/>
            <p:nvPr/>
          </p:nvSpPr>
          <p:spPr>
            <a:xfrm>
              <a:off x="7381911" y="3117121"/>
              <a:ext cx="80685" cy="80685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355" y="725"/>
                  </a:moveTo>
                  <a:lnTo>
                    <a:pt x="1355" y="1387"/>
                  </a:lnTo>
                  <a:lnTo>
                    <a:pt x="694" y="1387"/>
                  </a:lnTo>
                  <a:lnTo>
                    <a:pt x="694" y="725"/>
                  </a:lnTo>
                  <a:close/>
                  <a:moveTo>
                    <a:pt x="379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733"/>
                  </a:lnTo>
                  <a:cubicBezTo>
                    <a:pt x="0" y="1954"/>
                    <a:pt x="158" y="2111"/>
                    <a:pt x="379" y="2111"/>
                  </a:cubicBezTo>
                  <a:lnTo>
                    <a:pt x="1733" y="2111"/>
                  </a:lnTo>
                  <a:cubicBezTo>
                    <a:pt x="1954" y="2111"/>
                    <a:pt x="2111" y="1954"/>
                    <a:pt x="2111" y="1733"/>
                  </a:cubicBezTo>
                  <a:lnTo>
                    <a:pt x="2111" y="379"/>
                  </a:ln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Google Shape;7452;p70">
              <a:extLst>
                <a:ext uri="{FF2B5EF4-FFF2-40B4-BE49-F238E27FC236}">
                  <a16:creationId xmlns:a16="http://schemas.microsoft.com/office/drawing/2014/main" id="{CCD3F384-A8BC-27B4-38C9-2368D3612FAB}"/>
                </a:ext>
              </a:extLst>
            </p:cNvPr>
            <p:cNvSpPr/>
            <p:nvPr/>
          </p:nvSpPr>
          <p:spPr>
            <a:xfrm>
              <a:off x="7487811" y="3117121"/>
              <a:ext cx="131228" cy="27736"/>
            </a:xfrm>
            <a:custGeom>
              <a:avLst/>
              <a:gdLst/>
              <a:ahLst/>
              <a:cxnLst/>
              <a:rect l="l" t="t" r="r" b="b"/>
              <a:pathLst>
                <a:path w="343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3057" y="725"/>
                  </a:lnTo>
                  <a:cubicBezTo>
                    <a:pt x="3277" y="725"/>
                    <a:pt x="3435" y="568"/>
                    <a:pt x="3435" y="379"/>
                  </a:cubicBezTo>
                  <a:cubicBezTo>
                    <a:pt x="3435" y="158"/>
                    <a:pt x="3277" y="1"/>
                    <a:pt x="3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Google Shape;7453;p70">
              <a:extLst>
                <a:ext uri="{FF2B5EF4-FFF2-40B4-BE49-F238E27FC236}">
                  <a16:creationId xmlns:a16="http://schemas.microsoft.com/office/drawing/2014/main" id="{D1055395-5E3A-1B7C-8FC6-2D0B4994A0EA}"/>
                </a:ext>
              </a:extLst>
            </p:cNvPr>
            <p:cNvSpPr/>
            <p:nvPr/>
          </p:nvSpPr>
          <p:spPr>
            <a:xfrm>
              <a:off x="7487811" y="3170071"/>
              <a:ext cx="79501" cy="27736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47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Google Shape;7454;p70">
              <a:extLst>
                <a:ext uri="{FF2B5EF4-FFF2-40B4-BE49-F238E27FC236}">
                  <a16:creationId xmlns:a16="http://schemas.microsoft.com/office/drawing/2014/main" id="{E7DC8E67-A342-7705-1E8E-7517D23432FF}"/>
                </a:ext>
              </a:extLst>
            </p:cNvPr>
            <p:cNvSpPr/>
            <p:nvPr/>
          </p:nvSpPr>
          <p:spPr>
            <a:xfrm>
              <a:off x="7487811" y="3223020"/>
              <a:ext cx="131228" cy="26551"/>
            </a:xfrm>
            <a:custGeom>
              <a:avLst/>
              <a:gdLst/>
              <a:ahLst/>
              <a:cxnLst/>
              <a:rect l="l" t="t" r="r" b="b"/>
              <a:pathLst>
                <a:path w="3435" h="695" extrusionOk="0"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537"/>
                    <a:pt x="158" y="694"/>
                    <a:pt x="347" y="694"/>
                  </a:cubicBezTo>
                  <a:lnTo>
                    <a:pt x="3057" y="694"/>
                  </a:lnTo>
                  <a:cubicBezTo>
                    <a:pt x="3277" y="694"/>
                    <a:pt x="3435" y="537"/>
                    <a:pt x="3435" y="348"/>
                  </a:cubicBezTo>
                  <a:cubicBezTo>
                    <a:pt x="3435" y="159"/>
                    <a:pt x="3277" y="1"/>
                    <a:pt x="3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Google Shape;7455;p70">
              <a:extLst>
                <a:ext uri="{FF2B5EF4-FFF2-40B4-BE49-F238E27FC236}">
                  <a16:creationId xmlns:a16="http://schemas.microsoft.com/office/drawing/2014/main" id="{E8797B9B-E890-CCF5-1FFA-816E80945444}"/>
                </a:ext>
              </a:extLst>
            </p:cNvPr>
            <p:cNvSpPr/>
            <p:nvPr/>
          </p:nvSpPr>
          <p:spPr>
            <a:xfrm>
              <a:off x="7487811" y="3274786"/>
              <a:ext cx="79501" cy="27736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79"/>
                  </a:cubicBezTo>
                  <a:cubicBezTo>
                    <a:pt x="2080" y="190"/>
                    <a:pt x="1923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Google Shape;7456;p70">
              <a:extLst>
                <a:ext uri="{FF2B5EF4-FFF2-40B4-BE49-F238E27FC236}">
                  <a16:creationId xmlns:a16="http://schemas.microsoft.com/office/drawing/2014/main" id="{4A58E099-D004-E479-0009-885D2BDE8EC1}"/>
                </a:ext>
              </a:extLst>
            </p:cNvPr>
            <p:cNvSpPr/>
            <p:nvPr/>
          </p:nvSpPr>
          <p:spPr>
            <a:xfrm>
              <a:off x="7487811" y="3327736"/>
              <a:ext cx="131228" cy="27736"/>
            </a:xfrm>
            <a:custGeom>
              <a:avLst/>
              <a:gdLst/>
              <a:ahLst/>
              <a:cxnLst/>
              <a:rect l="l" t="t" r="r" b="b"/>
              <a:pathLst>
                <a:path w="343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6"/>
                    <a:pt x="347" y="726"/>
                  </a:cubicBezTo>
                  <a:lnTo>
                    <a:pt x="3057" y="726"/>
                  </a:lnTo>
                  <a:cubicBezTo>
                    <a:pt x="3277" y="726"/>
                    <a:pt x="3435" y="568"/>
                    <a:pt x="3435" y="379"/>
                  </a:cubicBezTo>
                  <a:cubicBezTo>
                    <a:pt x="3435" y="158"/>
                    <a:pt x="3277" y="1"/>
                    <a:pt x="3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Google Shape;7457;p70">
              <a:extLst>
                <a:ext uri="{FF2B5EF4-FFF2-40B4-BE49-F238E27FC236}">
                  <a16:creationId xmlns:a16="http://schemas.microsoft.com/office/drawing/2014/main" id="{4E69B41A-AF44-DEEE-A565-97F28A8DD19D}"/>
                </a:ext>
              </a:extLst>
            </p:cNvPr>
            <p:cNvSpPr/>
            <p:nvPr/>
          </p:nvSpPr>
          <p:spPr>
            <a:xfrm>
              <a:off x="7487811" y="3380724"/>
              <a:ext cx="79501" cy="27697"/>
            </a:xfrm>
            <a:custGeom>
              <a:avLst/>
              <a:gdLst/>
              <a:ahLst/>
              <a:cxnLst/>
              <a:rect l="l" t="t" r="r" b="b"/>
              <a:pathLst>
                <a:path w="2081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7"/>
                    <a:pt x="2080" y="347"/>
                  </a:cubicBez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Google Shape;7458;p70">
              <a:extLst>
                <a:ext uri="{FF2B5EF4-FFF2-40B4-BE49-F238E27FC236}">
                  <a16:creationId xmlns:a16="http://schemas.microsoft.com/office/drawing/2014/main" id="{A08A83C8-8B0F-23E1-40E2-8B250BD0C5DF}"/>
                </a:ext>
              </a:extLst>
            </p:cNvPr>
            <p:cNvSpPr/>
            <p:nvPr/>
          </p:nvSpPr>
          <p:spPr>
            <a:xfrm>
              <a:off x="7698464" y="3066578"/>
              <a:ext cx="78240" cy="367134"/>
            </a:xfrm>
            <a:custGeom>
              <a:avLst/>
              <a:gdLst/>
              <a:ahLst/>
              <a:cxnLst/>
              <a:rect l="l" t="t" r="r" b="b"/>
              <a:pathLst>
                <a:path w="2048" h="9610" extrusionOk="0">
                  <a:moveTo>
                    <a:pt x="1008" y="662"/>
                  </a:moveTo>
                  <a:cubicBezTo>
                    <a:pt x="1229" y="662"/>
                    <a:pt x="1386" y="819"/>
                    <a:pt x="1386" y="1009"/>
                  </a:cubicBezTo>
                  <a:lnTo>
                    <a:pt x="1386" y="2080"/>
                  </a:lnTo>
                  <a:lnTo>
                    <a:pt x="725" y="2080"/>
                  </a:lnTo>
                  <a:lnTo>
                    <a:pt x="725" y="1009"/>
                  </a:lnTo>
                  <a:lnTo>
                    <a:pt x="662" y="1009"/>
                  </a:lnTo>
                  <a:cubicBezTo>
                    <a:pt x="662" y="819"/>
                    <a:pt x="819" y="662"/>
                    <a:pt x="1008" y="662"/>
                  </a:cubicBezTo>
                  <a:close/>
                  <a:moveTo>
                    <a:pt x="1323" y="2741"/>
                  </a:moveTo>
                  <a:lnTo>
                    <a:pt x="1323" y="6900"/>
                  </a:lnTo>
                  <a:lnTo>
                    <a:pt x="662" y="6900"/>
                  </a:lnTo>
                  <a:lnTo>
                    <a:pt x="662" y="2741"/>
                  </a:lnTo>
                  <a:close/>
                  <a:moveTo>
                    <a:pt x="1260" y="7562"/>
                  </a:moveTo>
                  <a:lnTo>
                    <a:pt x="1008" y="8192"/>
                  </a:lnTo>
                  <a:lnTo>
                    <a:pt x="819" y="7562"/>
                  </a:lnTo>
                  <a:close/>
                  <a:moveTo>
                    <a:pt x="1008" y="0"/>
                  </a:moveTo>
                  <a:cubicBezTo>
                    <a:pt x="473" y="0"/>
                    <a:pt x="0" y="473"/>
                    <a:pt x="0" y="1009"/>
                  </a:cubicBezTo>
                  <a:lnTo>
                    <a:pt x="0" y="7215"/>
                  </a:lnTo>
                  <a:lnTo>
                    <a:pt x="0" y="7309"/>
                  </a:lnTo>
                  <a:lnTo>
                    <a:pt x="662" y="9357"/>
                  </a:lnTo>
                  <a:cubicBezTo>
                    <a:pt x="693" y="9515"/>
                    <a:pt x="819" y="9609"/>
                    <a:pt x="977" y="9609"/>
                  </a:cubicBezTo>
                  <a:cubicBezTo>
                    <a:pt x="1134" y="9609"/>
                    <a:pt x="1260" y="9515"/>
                    <a:pt x="1292" y="9357"/>
                  </a:cubicBezTo>
                  <a:lnTo>
                    <a:pt x="1954" y="7309"/>
                  </a:lnTo>
                  <a:lnTo>
                    <a:pt x="1954" y="7215"/>
                  </a:lnTo>
                  <a:lnTo>
                    <a:pt x="1954" y="1009"/>
                  </a:lnTo>
                  <a:cubicBezTo>
                    <a:pt x="2048" y="441"/>
                    <a:pt x="1576" y="0"/>
                    <a:pt x="1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422067B5-1BA2-58B9-49CF-EC7773959F40}"/>
              </a:ext>
            </a:extLst>
          </p:cNvPr>
          <p:cNvGrpSpPr/>
          <p:nvPr/>
        </p:nvGrpSpPr>
        <p:grpSpPr>
          <a:xfrm>
            <a:off x="7108890" y="1512611"/>
            <a:ext cx="4014726" cy="461376"/>
            <a:chOff x="7326374" y="1273731"/>
            <a:chExt cx="4014726" cy="461376"/>
          </a:xfrm>
          <a:solidFill>
            <a:srgbClr val="004886"/>
          </a:solidFill>
        </p:grpSpPr>
        <p:sp>
          <p:nvSpPr>
            <p:cNvPr id="29" name="TextBox 25">
              <a:extLst>
                <a:ext uri="{FF2B5EF4-FFF2-40B4-BE49-F238E27FC236}">
                  <a16:creationId xmlns:a16="http://schemas.microsoft.com/office/drawing/2014/main" id="{97FD2D0B-CF43-D678-2E05-47D46D136527}"/>
                </a:ext>
              </a:extLst>
            </p:cNvPr>
            <p:cNvSpPr txBox="1"/>
            <p:nvPr/>
          </p:nvSpPr>
          <p:spPr>
            <a:xfrm>
              <a:off x="8035731" y="1293336"/>
              <a:ext cx="3305369" cy="422167"/>
            </a:xfrm>
            <a:prstGeom prst="rect">
              <a:avLst/>
            </a:prstGeom>
            <a:solidFill>
              <a:srgbClr val="F9F9F9"/>
            </a:solidFill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702"/>
                </a:lnSpc>
                <a:spcBef>
                  <a:spcPct val="0"/>
                </a:spcBef>
              </a:pPr>
              <a:r>
                <a:rPr lang="es-CO" sz="1400" spc="-27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El tiempo promedio de atención es de 6 días para quejas o reclamos.</a:t>
              </a:r>
            </a:p>
          </p:txBody>
        </p:sp>
        <p:sp>
          <p:nvSpPr>
            <p:cNvPr id="82" name="Google Shape;5314;p65">
              <a:extLst>
                <a:ext uri="{FF2B5EF4-FFF2-40B4-BE49-F238E27FC236}">
                  <a16:creationId xmlns:a16="http://schemas.microsoft.com/office/drawing/2014/main" id="{39B5B4D4-EA88-8990-7B4B-387C008C1EAE}"/>
                </a:ext>
              </a:extLst>
            </p:cNvPr>
            <p:cNvSpPr/>
            <p:nvPr/>
          </p:nvSpPr>
          <p:spPr>
            <a:xfrm>
              <a:off x="7326374" y="1273731"/>
              <a:ext cx="451695" cy="461376"/>
            </a:xfrm>
            <a:custGeom>
              <a:avLst/>
              <a:gdLst/>
              <a:ahLst/>
              <a:cxnLst/>
              <a:rect l="l" t="t" r="r" b="b"/>
              <a:pathLst>
                <a:path w="19328" h="19325" extrusionOk="0">
                  <a:moveTo>
                    <a:pt x="9630" y="1133"/>
                  </a:moveTo>
                  <a:cubicBezTo>
                    <a:pt x="14352" y="1133"/>
                    <a:pt x="18196" y="4943"/>
                    <a:pt x="18196" y="9626"/>
                  </a:cubicBezTo>
                  <a:cubicBezTo>
                    <a:pt x="18196" y="14349"/>
                    <a:pt x="14352" y="18193"/>
                    <a:pt x="9630" y="18193"/>
                  </a:cubicBezTo>
                  <a:cubicBezTo>
                    <a:pt x="4946" y="18193"/>
                    <a:pt x="1136" y="14349"/>
                    <a:pt x="1136" y="9626"/>
                  </a:cubicBezTo>
                  <a:cubicBezTo>
                    <a:pt x="1136" y="4943"/>
                    <a:pt x="4946" y="1133"/>
                    <a:pt x="9630" y="1133"/>
                  </a:cubicBezTo>
                  <a:close/>
                  <a:moveTo>
                    <a:pt x="9641" y="0"/>
                  </a:moveTo>
                  <a:cubicBezTo>
                    <a:pt x="9637" y="0"/>
                    <a:pt x="9633" y="0"/>
                    <a:pt x="9630" y="0"/>
                  </a:cubicBezTo>
                  <a:cubicBezTo>
                    <a:pt x="4312" y="0"/>
                    <a:pt x="4" y="4309"/>
                    <a:pt x="4" y="9626"/>
                  </a:cubicBezTo>
                  <a:cubicBezTo>
                    <a:pt x="1" y="12187"/>
                    <a:pt x="1012" y="14648"/>
                    <a:pt x="2821" y="16465"/>
                  </a:cubicBezTo>
                  <a:cubicBezTo>
                    <a:pt x="4644" y="18310"/>
                    <a:pt x="7063" y="19325"/>
                    <a:pt x="9630" y="19325"/>
                  </a:cubicBezTo>
                  <a:cubicBezTo>
                    <a:pt x="10922" y="19325"/>
                    <a:pt x="12199" y="19065"/>
                    <a:pt x="13389" y="18555"/>
                  </a:cubicBezTo>
                  <a:cubicBezTo>
                    <a:pt x="15711" y="17558"/>
                    <a:pt x="17562" y="15708"/>
                    <a:pt x="18558" y="13386"/>
                  </a:cubicBezTo>
                  <a:cubicBezTo>
                    <a:pt x="19068" y="12196"/>
                    <a:pt x="19328" y="10919"/>
                    <a:pt x="19328" y="9626"/>
                  </a:cubicBezTo>
                  <a:cubicBezTo>
                    <a:pt x="19328" y="7060"/>
                    <a:pt x="18313" y="4641"/>
                    <a:pt x="16469" y="2818"/>
                  </a:cubicBezTo>
                  <a:cubicBezTo>
                    <a:pt x="14654" y="1012"/>
                    <a:pt x="12197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Google Shape;5315;p65">
              <a:extLst>
                <a:ext uri="{FF2B5EF4-FFF2-40B4-BE49-F238E27FC236}">
                  <a16:creationId xmlns:a16="http://schemas.microsoft.com/office/drawing/2014/main" id="{CEB80F85-8477-817F-24FA-A993D1E11F28}"/>
                </a:ext>
              </a:extLst>
            </p:cNvPr>
            <p:cNvSpPr/>
            <p:nvPr/>
          </p:nvSpPr>
          <p:spPr>
            <a:xfrm>
              <a:off x="7538644" y="1435935"/>
              <a:ext cx="81935" cy="135154"/>
            </a:xfrm>
            <a:custGeom>
              <a:avLst/>
              <a:gdLst/>
              <a:ahLst/>
              <a:cxnLst/>
              <a:rect l="l" t="t" r="r" b="b"/>
              <a:pathLst>
                <a:path w="3506" h="5661" extrusionOk="0">
                  <a:moveTo>
                    <a:pt x="2885" y="1"/>
                  </a:moveTo>
                  <a:cubicBezTo>
                    <a:pt x="2740" y="1"/>
                    <a:pt x="2595" y="56"/>
                    <a:pt x="2485" y="166"/>
                  </a:cubicBezTo>
                  <a:lnTo>
                    <a:pt x="220" y="2431"/>
                  </a:lnTo>
                  <a:cubicBezTo>
                    <a:pt x="0" y="2651"/>
                    <a:pt x="0" y="3011"/>
                    <a:pt x="220" y="3231"/>
                  </a:cubicBezTo>
                  <a:lnTo>
                    <a:pt x="2485" y="5496"/>
                  </a:lnTo>
                  <a:cubicBezTo>
                    <a:pt x="2595" y="5606"/>
                    <a:pt x="2740" y="5661"/>
                    <a:pt x="2885" y="5661"/>
                  </a:cubicBezTo>
                  <a:cubicBezTo>
                    <a:pt x="3030" y="5661"/>
                    <a:pt x="3175" y="5606"/>
                    <a:pt x="3285" y="5496"/>
                  </a:cubicBezTo>
                  <a:cubicBezTo>
                    <a:pt x="3506" y="5275"/>
                    <a:pt x="3506" y="4916"/>
                    <a:pt x="3285" y="4695"/>
                  </a:cubicBezTo>
                  <a:lnTo>
                    <a:pt x="1422" y="2832"/>
                  </a:lnTo>
                  <a:lnTo>
                    <a:pt x="3285" y="966"/>
                  </a:lnTo>
                  <a:cubicBezTo>
                    <a:pt x="3506" y="746"/>
                    <a:pt x="3506" y="387"/>
                    <a:pt x="3285" y="166"/>
                  </a:cubicBezTo>
                  <a:cubicBezTo>
                    <a:pt x="3175" y="56"/>
                    <a:pt x="3030" y="1"/>
                    <a:pt x="28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Google Shape;5316;p65">
              <a:extLst>
                <a:ext uri="{FF2B5EF4-FFF2-40B4-BE49-F238E27FC236}">
                  <a16:creationId xmlns:a16="http://schemas.microsoft.com/office/drawing/2014/main" id="{EB557BD5-92E4-D623-7996-441B0E880197}"/>
                </a:ext>
              </a:extLst>
            </p:cNvPr>
            <p:cNvSpPr/>
            <p:nvPr/>
          </p:nvSpPr>
          <p:spPr>
            <a:xfrm>
              <a:off x="7379307" y="1327783"/>
              <a:ext cx="345852" cy="353272"/>
            </a:xfrm>
            <a:custGeom>
              <a:avLst/>
              <a:gdLst/>
              <a:ahLst/>
              <a:cxnLst/>
              <a:rect l="l" t="t" r="r" b="b"/>
              <a:pathLst>
                <a:path w="14799" h="14797" extrusionOk="0">
                  <a:moveTo>
                    <a:pt x="7929" y="1157"/>
                  </a:moveTo>
                  <a:cubicBezTo>
                    <a:pt x="9206" y="1272"/>
                    <a:pt x="10420" y="1770"/>
                    <a:pt x="11411" y="2589"/>
                  </a:cubicBezTo>
                  <a:lnTo>
                    <a:pt x="11042" y="2957"/>
                  </a:lnTo>
                  <a:cubicBezTo>
                    <a:pt x="10828" y="3180"/>
                    <a:pt x="10831" y="3534"/>
                    <a:pt x="11048" y="3751"/>
                  </a:cubicBezTo>
                  <a:cubicBezTo>
                    <a:pt x="11158" y="3861"/>
                    <a:pt x="11303" y="3916"/>
                    <a:pt x="11448" y="3916"/>
                  </a:cubicBezTo>
                  <a:cubicBezTo>
                    <a:pt x="11590" y="3916"/>
                    <a:pt x="11732" y="3863"/>
                    <a:pt x="11842" y="3757"/>
                  </a:cubicBezTo>
                  <a:lnTo>
                    <a:pt x="12214" y="3389"/>
                  </a:lnTo>
                  <a:cubicBezTo>
                    <a:pt x="13026" y="4349"/>
                    <a:pt x="13524" y="5539"/>
                    <a:pt x="13639" y="6795"/>
                  </a:cubicBezTo>
                  <a:lnTo>
                    <a:pt x="13101" y="6795"/>
                  </a:lnTo>
                  <a:cubicBezTo>
                    <a:pt x="12787" y="6795"/>
                    <a:pt x="12534" y="7048"/>
                    <a:pt x="12534" y="7362"/>
                  </a:cubicBezTo>
                  <a:cubicBezTo>
                    <a:pt x="12534" y="7673"/>
                    <a:pt x="12787" y="7927"/>
                    <a:pt x="13101" y="7927"/>
                  </a:cubicBezTo>
                  <a:lnTo>
                    <a:pt x="13639" y="7927"/>
                  </a:lnTo>
                  <a:cubicBezTo>
                    <a:pt x="13515" y="9198"/>
                    <a:pt x="13005" y="10400"/>
                    <a:pt x="12178" y="11375"/>
                  </a:cubicBezTo>
                  <a:lnTo>
                    <a:pt x="11842" y="11040"/>
                  </a:lnTo>
                  <a:cubicBezTo>
                    <a:pt x="11732" y="10934"/>
                    <a:pt x="11590" y="10881"/>
                    <a:pt x="11448" y="10881"/>
                  </a:cubicBezTo>
                  <a:cubicBezTo>
                    <a:pt x="11303" y="10881"/>
                    <a:pt x="11158" y="10936"/>
                    <a:pt x="11048" y="11046"/>
                  </a:cubicBezTo>
                  <a:cubicBezTo>
                    <a:pt x="10831" y="11264"/>
                    <a:pt x="10828" y="11617"/>
                    <a:pt x="11042" y="11840"/>
                  </a:cubicBezTo>
                  <a:lnTo>
                    <a:pt x="11377" y="12175"/>
                  </a:lnTo>
                  <a:cubicBezTo>
                    <a:pt x="10402" y="13003"/>
                    <a:pt x="9200" y="13513"/>
                    <a:pt x="7929" y="13637"/>
                  </a:cubicBezTo>
                  <a:lnTo>
                    <a:pt x="7929" y="13099"/>
                  </a:lnTo>
                  <a:cubicBezTo>
                    <a:pt x="7929" y="12785"/>
                    <a:pt x="7676" y="12532"/>
                    <a:pt x="7365" y="12532"/>
                  </a:cubicBezTo>
                  <a:cubicBezTo>
                    <a:pt x="7051" y="12532"/>
                    <a:pt x="6797" y="12785"/>
                    <a:pt x="6797" y="13099"/>
                  </a:cubicBezTo>
                  <a:lnTo>
                    <a:pt x="6797" y="13637"/>
                  </a:lnTo>
                  <a:cubicBezTo>
                    <a:pt x="5541" y="13522"/>
                    <a:pt x="4351" y="13024"/>
                    <a:pt x="3391" y="12212"/>
                  </a:cubicBezTo>
                  <a:lnTo>
                    <a:pt x="3759" y="11840"/>
                  </a:lnTo>
                  <a:cubicBezTo>
                    <a:pt x="3974" y="11617"/>
                    <a:pt x="3971" y="11264"/>
                    <a:pt x="3753" y="11046"/>
                  </a:cubicBezTo>
                  <a:cubicBezTo>
                    <a:pt x="3643" y="10936"/>
                    <a:pt x="3499" y="10881"/>
                    <a:pt x="3354" y="10881"/>
                  </a:cubicBezTo>
                  <a:cubicBezTo>
                    <a:pt x="3212" y="10881"/>
                    <a:pt x="3070" y="10934"/>
                    <a:pt x="2959" y="11040"/>
                  </a:cubicBezTo>
                  <a:lnTo>
                    <a:pt x="2591" y="11408"/>
                  </a:lnTo>
                  <a:cubicBezTo>
                    <a:pt x="1773" y="10418"/>
                    <a:pt x="1274" y="9204"/>
                    <a:pt x="1160" y="7927"/>
                  </a:cubicBezTo>
                  <a:lnTo>
                    <a:pt x="1703" y="7927"/>
                  </a:lnTo>
                  <a:cubicBezTo>
                    <a:pt x="2014" y="7927"/>
                    <a:pt x="2268" y="7673"/>
                    <a:pt x="2268" y="7362"/>
                  </a:cubicBezTo>
                  <a:cubicBezTo>
                    <a:pt x="2268" y="7048"/>
                    <a:pt x="2014" y="6795"/>
                    <a:pt x="1703" y="6795"/>
                  </a:cubicBezTo>
                  <a:lnTo>
                    <a:pt x="1163" y="6795"/>
                  </a:lnTo>
                  <a:cubicBezTo>
                    <a:pt x="1274" y="5539"/>
                    <a:pt x="1770" y="4346"/>
                    <a:pt x="2579" y="3377"/>
                  </a:cubicBezTo>
                  <a:lnTo>
                    <a:pt x="2959" y="3757"/>
                  </a:lnTo>
                  <a:cubicBezTo>
                    <a:pt x="3070" y="3863"/>
                    <a:pt x="3212" y="3916"/>
                    <a:pt x="3354" y="3916"/>
                  </a:cubicBezTo>
                  <a:cubicBezTo>
                    <a:pt x="3499" y="3916"/>
                    <a:pt x="3643" y="3861"/>
                    <a:pt x="3753" y="3751"/>
                  </a:cubicBezTo>
                  <a:cubicBezTo>
                    <a:pt x="3971" y="3534"/>
                    <a:pt x="3974" y="3180"/>
                    <a:pt x="3759" y="2957"/>
                  </a:cubicBezTo>
                  <a:lnTo>
                    <a:pt x="3379" y="2577"/>
                  </a:lnTo>
                  <a:cubicBezTo>
                    <a:pt x="4348" y="1767"/>
                    <a:pt x="5541" y="1272"/>
                    <a:pt x="6797" y="1160"/>
                  </a:cubicBezTo>
                  <a:lnTo>
                    <a:pt x="6797" y="1701"/>
                  </a:lnTo>
                  <a:cubicBezTo>
                    <a:pt x="6797" y="2012"/>
                    <a:pt x="7051" y="2266"/>
                    <a:pt x="7365" y="2266"/>
                  </a:cubicBezTo>
                  <a:cubicBezTo>
                    <a:pt x="7676" y="2266"/>
                    <a:pt x="7929" y="2012"/>
                    <a:pt x="7929" y="1701"/>
                  </a:cubicBezTo>
                  <a:lnTo>
                    <a:pt x="7929" y="1157"/>
                  </a:lnTo>
                  <a:close/>
                  <a:moveTo>
                    <a:pt x="7376" y="1"/>
                  </a:moveTo>
                  <a:cubicBezTo>
                    <a:pt x="7372" y="1"/>
                    <a:pt x="7368" y="1"/>
                    <a:pt x="7365" y="1"/>
                  </a:cubicBezTo>
                  <a:cubicBezTo>
                    <a:pt x="5435" y="1"/>
                    <a:pt x="3581" y="759"/>
                    <a:pt x="2210" y="2115"/>
                  </a:cubicBezTo>
                  <a:cubicBezTo>
                    <a:pt x="2174" y="2142"/>
                    <a:pt x="2141" y="2172"/>
                    <a:pt x="2114" y="2208"/>
                  </a:cubicBezTo>
                  <a:cubicBezTo>
                    <a:pt x="761" y="3582"/>
                    <a:pt x="3" y="5433"/>
                    <a:pt x="3" y="7362"/>
                  </a:cubicBezTo>
                  <a:cubicBezTo>
                    <a:pt x="0" y="9322"/>
                    <a:pt x="776" y="11206"/>
                    <a:pt x="2159" y="12598"/>
                  </a:cubicBezTo>
                  <a:lnTo>
                    <a:pt x="2177" y="12616"/>
                  </a:lnTo>
                  <a:lnTo>
                    <a:pt x="2180" y="12619"/>
                  </a:lnTo>
                  <a:lnTo>
                    <a:pt x="2186" y="12625"/>
                  </a:lnTo>
                  <a:cubicBezTo>
                    <a:pt x="3578" y="14023"/>
                    <a:pt x="5414" y="14796"/>
                    <a:pt x="7365" y="14796"/>
                  </a:cubicBezTo>
                  <a:cubicBezTo>
                    <a:pt x="9327" y="14796"/>
                    <a:pt x="11187" y="14017"/>
                    <a:pt x="12603" y="12601"/>
                  </a:cubicBezTo>
                  <a:cubicBezTo>
                    <a:pt x="14019" y="11185"/>
                    <a:pt x="14798" y="9325"/>
                    <a:pt x="14798" y="7362"/>
                  </a:cubicBezTo>
                  <a:cubicBezTo>
                    <a:pt x="14798" y="5415"/>
                    <a:pt x="14028" y="3576"/>
                    <a:pt x="12627" y="2184"/>
                  </a:cubicBezTo>
                  <a:lnTo>
                    <a:pt x="12621" y="2178"/>
                  </a:lnTo>
                  <a:cubicBezTo>
                    <a:pt x="12621" y="2175"/>
                    <a:pt x="12618" y="2175"/>
                    <a:pt x="12618" y="2175"/>
                  </a:cubicBezTo>
                  <a:lnTo>
                    <a:pt x="12600" y="2157"/>
                  </a:lnTo>
                  <a:cubicBezTo>
                    <a:pt x="11211" y="777"/>
                    <a:pt x="9331" y="1"/>
                    <a:pt x="7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C62940F3-9B28-49FC-2F52-725CCDA8A4C0}"/>
              </a:ext>
            </a:extLst>
          </p:cNvPr>
          <p:cNvGrpSpPr/>
          <p:nvPr/>
        </p:nvGrpSpPr>
        <p:grpSpPr>
          <a:xfrm>
            <a:off x="7109051" y="4068003"/>
            <a:ext cx="4014565" cy="433035"/>
            <a:chOff x="7326535" y="3829123"/>
            <a:chExt cx="4014565" cy="433035"/>
          </a:xfrm>
          <a:solidFill>
            <a:srgbClr val="004886"/>
          </a:solidFill>
        </p:grpSpPr>
        <p:sp>
          <p:nvSpPr>
            <p:cNvPr id="66" name="TextBox 25">
              <a:extLst>
                <a:ext uri="{FF2B5EF4-FFF2-40B4-BE49-F238E27FC236}">
                  <a16:creationId xmlns:a16="http://schemas.microsoft.com/office/drawing/2014/main" id="{264D84AC-F71B-0866-FA24-FB58B58F542A}"/>
                </a:ext>
              </a:extLst>
            </p:cNvPr>
            <p:cNvSpPr txBox="1"/>
            <p:nvPr/>
          </p:nvSpPr>
          <p:spPr>
            <a:xfrm>
              <a:off x="8035731" y="3834557"/>
              <a:ext cx="3305369" cy="42216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702"/>
                </a:lnSpc>
                <a:spcBef>
                  <a:spcPct val="0"/>
                </a:spcBef>
              </a:pPr>
              <a:r>
                <a:rPr lang="es-MX" sz="1400" spc="-27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En los meses de julio y septiembre no se recibieron quejas o reclamos.</a:t>
              </a:r>
              <a:endParaRPr lang="es-CO" sz="1400" spc="-27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86" name="Google Shape;7479;p70">
              <a:extLst>
                <a:ext uri="{FF2B5EF4-FFF2-40B4-BE49-F238E27FC236}">
                  <a16:creationId xmlns:a16="http://schemas.microsoft.com/office/drawing/2014/main" id="{5353435A-623A-62D4-CCEC-E4F3D26B7369}"/>
                </a:ext>
              </a:extLst>
            </p:cNvPr>
            <p:cNvSpPr/>
            <p:nvPr/>
          </p:nvSpPr>
          <p:spPr>
            <a:xfrm>
              <a:off x="7326535" y="3829123"/>
              <a:ext cx="440522" cy="433035"/>
            </a:xfrm>
            <a:custGeom>
              <a:avLst/>
              <a:gdLst/>
              <a:ahLst/>
              <a:cxnLst/>
              <a:rect l="l" t="t" r="r" b="b"/>
              <a:pathLst>
                <a:path w="11531" h="11335" extrusionOk="0">
                  <a:moveTo>
                    <a:pt x="5592" y="717"/>
                  </a:moveTo>
                  <a:cubicBezTo>
                    <a:pt x="5679" y="717"/>
                    <a:pt x="5766" y="749"/>
                    <a:pt x="5829" y="812"/>
                  </a:cubicBezTo>
                  <a:lnTo>
                    <a:pt x="10680" y="5663"/>
                  </a:lnTo>
                  <a:cubicBezTo>
                    <a:pt x="10775" y="5758"/>
                    <a:pt x="10775" y="6010"/>
                    <a:pt x="10680" y="6136"/>
                  </a:cubicBezTo>
                  <a:cubicBezTo>
                    <a:pt x="10617" y="6183"/>
                    <a:pt x="10523" y="6207"/>
                    <a:pt x="10432" y="6207"/>
                  </a:cubicBezTo>
                  <a:cubicBezTo>
                    <a:pt x="10342" y="6207"/>
                    <a:pt x="10255" y="6183"/>
                    <a:pt x="10208" y="6136"/>
                  </a:cubicBezTo>
                  <a:lnTo>
                    <a:pt x="5356" y="1284"/>
                  </a:lnTo>
                  <a:cubicBezTo>
                    <a:pt x="5230" y="1158"/>
                    <a:pt x="5230" y="938"/>
                    <a:pt x="5356" y="812"/>
                  </a:cubicBezTo>
                  <a:cubicBezTo>
                    <a:pt x="5419" y="749"/>
                    <a:pt x="5506" y="717"/>
                    <a:pt x="5592" y="717"/>
                  </a:cubicBezTo>
                  <a:close/>
                  <a:moveTo>
                    <a:pt x="8444" y="7239"/>
                  </a:moveTo>
                  <a:lnTo>
                    <a:pt x="8538" y="7396"/>
                  </a:lnTo>
                  <a:cubicBezTo>
                    <a:pt x="8696" y="7554"/>
                    <a:pt x="8664" y="7806"/>
                    <a:pt x="8475" y="7932"/>
                  </a:cubicBezTo>
                  <a:lnTo>
                    <a:pt x="5923" y="9223"/>
                  </a:lnTo>
                  <a:cubicBezTo>
                    <a:pt x="5873" y="9261"/>
                    <a:pt x="5819" y="9278"/>
                    <a:pt x="5763" y="9278"/>
                  </a:cubicBezTo>
                  <a:cubicBezTo>
                    <a:pt x="5678" y="9278"/>
                    <a:pt x="5590" y="9237"/>
                    <a:pt x="5514" y="9160"/>
                  </a:cubicBezTo>
                  <a:lnTo>
                    <a:pt x="5230" y="8877"/>
                  </a:lnTo>
                  <a:cubicBezTo>
                    <a:pt x="6301" y="8089"/>
                    <a:pt x="7341" y="7617"/>
                    <a:pt x="8444" y="7239"/>
                  </a:cubicBezTo>
                  <a:close/>
                  <a:moveTo>
                    <a:pt x="5230" y="2198"/>
                  </a:moveTo>
                  <a:lnTo>
                    <a:pt x="9294" y="6230"/>
                  </a:lnTo>
                  <a:cubicBezTo>
                    <a:pt x="7908" y="6703"/>
                    <a:pt x="5797" y="7270"/>
                    <a:pt x="3560" y="9381"/>
                  </a:cubicBezTo>
                  <a:lnTo>
                    <a:pt x="2080" y="7932"/>
                  </a:lnTo>
                  <a:cubicBezTo>
                    <a:pt x="3340" y="6608"/>
                    <a:pt x="4285" y="5033"/>
                    <a:pt x="4852" y="3395"/>
                  </a:cubicBezTo>
                  <a:lnTo>
                    <a:pt x="5230" y="2198"/>
                  </a:lnTo>
                  <a:close/>
                  <a:moveTo>
                    <a:pt x="1138" y="8089"/>
                  </a:moveTo>
                  <a:cubicBezTo>
                    <a:pt x="1229" y="8089"/>
                    <a:pt x="1323" y="8121"/>
                    <a:pt x="1386" y="8184"/>
                  </a:cubicBezTo>
                  <a:lnTo>
                    <a:pt x="3308" y="10105"/>
                  </a:lnTo>
                  <a:cubicBezTo>
                    <a:pt x="3434" y="10231"/>
                    <a:pt x="3434" y="10452"/>
                    <a:pt x="3308" y="10578"/>
                  </a:cubicBezTo>
                  <a:cubicBezTo>
                    <a:pt x="3245" y="10641"/>
                    <a:pt x="3159" y="10673"/>
                    <a:pt x="3072" y="10673"/>
                  </a:cubicBezTo>
                  <a:cubicBezTo>
                    <a:pt x="2985" y="10673"/>
                    <a:pt x="2899" y="10641"/>
                    <a:pt x="2836" y="10578"/>
                  </a:cubicBezTo>
                  <a:lnTo>
                    <a:pt x="914" y="8656"/>
                  </a:lnTo>
                  <a:cubicBezTo>
                    <a:pt x="788" y="8530"/>
                    <a:pt x="788" y="8278"/>
                    <a:pt x="914" y="8184"/>
                  </a:cubicBezTo>
                  <a:cubicBezTo>
                    <a:pt x="961" y="8121"/>
                    <a:pt x="1048" y="8089"/>
                    <a:pt x="1138" y="8089"/>
                  </a:cubicBezTo>
                  <a:close/>
                  <a:moveTo>
                    <a:pt x="5565" y="0"/>
                  </a:moveTo>
                  <a:cubicBezTo>
                    <a:pt x="5301" y="0"/>
                    <a:pt x="5041" y="103"/>
                    <a:pt x="4852" y="307"/>
                  </a:cubicBezTo>
                  <a:cubicBezTo>
                    <a:pt x="4474" y="654"/>
                    <a:pt x="4442" y="1158"/>
                    <a:pt x="4694" y="1568"/>
                  </a:cubicBezTo>
                  <a:lnTo>
                    <a:pt x="4159" y="3143"/>
                  </a:lnTo>
                  <a:cubicBezTo>
                    <a:pt x="3655" y="4655"/>
                    <a:pt x="2710" y="6199"/>
                    <a:pt x="1575" y="7428"/>
                  </a:cubicBezTo>
                  <a:cubicBezTo>
                    <a:pt x="1422" y="7357"/>
                    <a:pt x="1259" y="7321"/>
                    <a:pt x="1100" y="7321"/>
                  </a:cubicBezTo>
                  <a:cubicBezTo>
                    <a:pt x="834" y="7321"/>
                    <a:pt x="575" y="7420"/>
                    <a:pt x="378" y="7617"/>
                  </a:cubicBezTo>
                  <a:cubicBezTo>
                    <a:pt x="0" y="8026"/>
                    <a:pt x="0" y="8688"/>
                    <a:pt x="378" y="9066"/>
                  </a:cubicBezTo>
                  <a:lnTo>
                    <a:pt x="2363" y="11051"/>
                  </a:lnTo>
                  <a:cubicBezTo>
                    <a:pt x="2552" y="11240"/>
                    <a:pt x="2820" y="11334"/>
                    <a:pt x="3088" y="11334"/>
                  </a:cubicBezTo>
                  <a:cubicBezTo>
                    <a:pt x="3356" y="11334"/>
                    <a:pt x="3623" y="11240"/>
                    <a:pt x="3812" y="11051"/>
                  </a:cubicBezTo>
                  <a:cubicBezTo>
                    <a:pt x="4127" y="10736"/>
                    <a:pt x="4222" y="10263"/>
                    <a:pt x="4001" y="9853"/>
                  </a:cubicBezTo>
                  <a:cubicBezTo>
                    <a:pt x="4222" y="9664"/>
                    <a:pt x="4442" y="9475"/>
                    <a:pt x="4694" y="9286"/>
                  </a:cubicBezTo>
                  <a:lnTo>
                    <a:pt x="5041" y="9633"/>
                  </a:lnTo>
                  <a:cubicBezTo>
                    <a:pt x="5238" y="9830"/>
                    <a:pt x="5496" y="9928"/>
                    <a:pt x="5755" y="9928"/>
                  </a:cubicBezTo>
                  <a:cubicBezTo>
                    <a:pt x="5910" y="9928"/>
                    <a:pt x="6065" y="9893"/>
                    <a:pt x="6207" y="9822"/>
                  </a:cubicBezTo>
                  <a:lnTo>
                    <a:pt x="8790" y="8530"/>
                  </a:lnTo>
                  <a:cubicBezTo>
                    <a:pt x="9357" y="8215"/>
                    <a:pt x="9515" y="7459"/>
                    <a:pt x="9137" y="6986"/>
                  </a:cubicBezTo>
                  <a:lnTo>
                    <a:pt x="9893" y="6766"/>
                  </a:lnTo>
                  <a:cubicBezTo>
                    <a:pt x="10050" y="6858"/>
                    <a:pt x="10229" y="6906"/>
                    <a:pt x="10412" y="6906"/>
                  </a:cubicBezTo>
                  <a:cubicBezTo>
                    <a:pt x="10668" y="6906"/>
                    <a:pt x="10932" y="6811"/>
                    <a:pt x="11153" y="6608"/>
                  </a:cubicBezTo>
                  <a:cubicBezTo>
                    <a:pt x="11531" y="6199"/>
                    <a:pt x="11531" y="5537"/>
                    <a:pt x="11153" y="5128"/>
                  </a:cubicBezTo>
                  <a:lnTo>
                    <a:pt x="6301" y="307"/>
                  </a:lnTo>
                  <a:cubicBezTo>
                    <a:pt x="6096" y="103"/>
                    <a:pt x="5829" y="0"/>
                    <a:pt x="55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7" name="Google Shape;7480;p70">
            <a:extLst>
              <a:ext uri="{FF2B5EF4-FFF2-40B4-BE49-F238E27FC236}">
                <a16:creationId xmlns:a16="http://schemas.microsoft.com/office/drawing/2014/main" id="{60C17856-252D-8961-5709-AB731C095C72}"/>
              </a:ext>
            </a:extLst>
          </p:cNvPr>
          <p:cNvSpPr/>
          <p:nvPr/>
        </p:nvSpPr>
        <p:spPr>
          <a:xfrm>
            <a:off x="7474924" y="4076775"/>
            <a:ext cx="63838" cy="63532"/>
          </a:xfrm>
          <a:custGeom>
            <a:avLst/>
            <a:gdLst/>
            <a:ahLst/>
            <a:cxnLst/>
            <a:rect l="l" t="t" r="r" b="b"/>
            <a:pathLst>
              <a:path w="1671" h="1663" extrusionOk="0">
                <a:moveTo>
                  <a:pt x="1328" y="1"/>
                </a:moveTo>
                <a:cubicBezTo>
                  <a:pt x="1237" y="1"/>
                  <a:pt x="1151" y="40"/>
                  <a:pt x="1103" y="119"/>
                </a:cubicBezTo>
                <a:lnTo>
                  <a:pt x="95" y="1096"/>
                </a:lnTo>
                <a:cubicBezTo>
                  <a:pt x="1" y="1222"/>
                  <a:pt x="1" y="1442"/>
                  <a:pt x="95" y="1568"/>
                </a:cubicBezTo>
                <a:cubicBezTo>
                  <a:pt x="158" y="1631"/>
                  <a:pt x="253" y="1663"/>
                  <a:pt x="343" y="1663"/>
                </a:cubicBezTo>
                <a:cubicBezTo>
                  <a:pt x="434" y="1663"/>
                  <a:pt x="521" y="1631"/>
                  <a:pt x="568" y="1568"/>
                </a:cubicBezTo>
                <a:lnTo>
                  <a:pt x="1576" y="592"/>
                </a:lnTo>
                <a:cubicBezTo>
                  <a:pt x="1671" y="466"/>
                  <a:pt x="1671" y="213"/>
                  <a:pt x="1576" y="119"/>
                </a:cubicBezTo>
                <a:cubicBezTo>
                  <a:pt x="1513" y="40"/>
                  <a:pt x="1418" y="1"/>
                  <a:pt x="1328" y="1"/>
                </a:cubicBezTo>
                <a:close/>
              </a:path>
            </a:pathLst>
          </a:custGeom>
          <a:solidFill>
            <a:srgbClr val="FFB3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Google Shape;7481;p70">
            <a:extLst>
              <a:ext uri="{FF2B5EF4-FFF2-40B4-BE49-F238E27FC236}">
                <a16:creationId xmlns:a16="http://schemas.microsoft.com/office/drawing/2014/main" id="{E99E996F-2A8E-C012-BD60-A8445A2CB576}"/>
              </a:ext>
            </a:extLst>
          </p:cNvPr>
          <p:cNvSpPr/>
          <p:nvPr/>
        </p:nvSpPr>
        <p:spPr>
          <a:xfrm>
            <a:off x="7420790" y="4056031"/>
            <a:ext cx="26513" cy="63838"/>
          </a:xfrm>
          <a:custGeom>
            <a:avLst/>
            <a:gdLst/>
            <a:ahLst/>
            <a:cxnLst/>
            <a:rect l="l" t="t" r="r" b="b"/>
            <a:pathLst>
              <a:path w="694" h="1671" extrusionOk="0">
                <a:moveTo>
                  <a:pt x="347" y="0"/>
                </a:moveTo>
                <a:cubicBezTo>
                  <a:pt x="158" y="0"/>
                  <a:pt x="0" y="158"/>
                  <a:pt x="0" y="347"/>
                </a:cubicBezTo>
                <a:lnTo>
                  <a:pt x="0" y="1324"/>
                </a:lnTo>
                <a:cubicBezTo>
                  <a:pt x="0" y="1513"/>
                  <a:pt x="158" y="1670"/>
                  <a:pt x="347" y="1670"/>
                </a:cubicBezTo>
                <a:cubicBezTo>
                  <a:pt x="536" y="1670"/>
                  <a:pt x="693" y="1513"/>
                  <a:pt x="693" y="1324"/>
                </a:cubicBezTo>
                <a:lnTo>
                  <a:pt x="693" y="347"/>
                </a:lnTo>
                <a:cubicBezTo>
                  <a:pt x="693" y="158"/>
                  <a:pt x="536" y="0"/>
                  <a:pt x="347" y="0"/>
                </a:cubicBezTo>
                <a:close/>
              </a:path>
            </a:pathLst>
          </a:custGeom>
          <a:solidFill>
            <a:srgbClr val="FFB3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Google Shape;7482;p70">
            <a:extLst>
              <a:ext uri="{FF2B5EF4-FFF2-40B4-BE49-F238E27FC236}">
                <a16:creationId xmlns:a16="http://schemas.microsoft.com/office/drawing/2014/main" id="{587C695F-1E3C-F00B-55BD-CE5CAC01273A}"/>
              </a:ext>
            </a:extLst>
          </p:cNvPr>
          <p:cNvSpPr/>
          <p:nvPr/>
        </p:nvSpPr>
        <p:spPr>
          <a:xfrm>
            <a:off x="7495401" y="4167967"/>
            <a:ext cx="65022" cy="27697"/>
          </a:xfrm>
          <a:custGeom>
            <a:avLst/>
            <a:gdLst/>
            <a:ahLst/>
            <a:cxnLst/>
            <a:rect l="l" t="t" r="r" b="b"/>
            <a:pathLst>
              <a:path w="1702" h="725" extrusionOk="0">
                <a:moveTo>
                  <a:pt x="347" y="0"/>
                </a:moveTo>
                <a:cubicBezTo>
                  <a:pt x="158" y="0"/>
                  <a:pt x="0" y="158"/>
                  <a:pt x="0" y="378"/>
                </a:cubicBezTo>
                <a:cubicBezTo>
                  <a:pt x="0" y="567"/>
                  <a:pt x="158" y="725"/>
                  <a:pt x="347" y="725"/>
                </a:cubicBezTo>
                <a:lnTo>
                  <a:pt x="1355" y="725"/>
                </a:lnTo>
                <a:cubicBezTo>
                  <a:pt x="1544" y="725"/>
                  <a:pt x="1702" y="567"/>
                  <a:pt x="1702" y="378"/>
                </a:cubicBezTo>
                <a:cubicBezTo>
                  <a:pt x="1670" y="158"/>
                  <a:pt x="1544" y="0"/>
                  <a:pt x="1355" y="0"/>
                </a:cubicBezTo>
                <a:close/>
              </a:path>
            </a:pathLst>
          </a:custGeom>
          <a:solidFill>
            <a:srgbClr val="FFB3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25">
            <a:extLst>
              <a:ext uri="{FF2B5EF4-FFF2-40B4-BE49-F238E27FC236}">
                <a16:creationId xmlns:a16="http://schemas.microsoft.com/office/drawing/2014/main" id="{CD3D13AC-CAB3-DE67-9204-FB08AC487196}"/>
              </a:ext>
            </a:extLst>
          </p:cNvPr>
          <p:cNvSpPr txBox="1"/>
          <p:nvPr/>
        </p:nvSpPr>
        <p:spPr>
          <a:xfrm>
            <a:off x="7818247" y="4810014"/>
            <a:ext cx="3305369" cy="85818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702"/>
              </a:lnSpc>
              <a:spcBef>
                <a:spcPct val="0"/>
              </a:spcBef>
            </a:pPr>
            <a:r>
              <a:rPr lang="es-MX" sz="1400" spc="-27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Todas las solicitudes fueron atendidas y gestionadas en el plazo conforme al término de Ley y los tiempos definidos por la Fiduciaria.</a:t>
            </a:r>
            <a:endParaRPr lang="es-CO" sz="1400" spc="-27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52" name="Grupo 51">
            <a:extLst>
              <a:ext uri="{FF2B5EF4-FFF2-40B4-BE49-F238E27FC236}">
                <a16:creationId xmlns:a16="http://schemas.microsoft.com/office/drawing/2014/main" id="{C18BFCFB-EE45-3761-3E59-95ABF8422F02}"/>
              </a:ext>
            </a:extLst>
          </p:cNvPr>
          <p:cNvGrpSpPr/>
          <p:nvPr/>
        </p:nvGrpSpPr>
        <p:grpSpPr>
          <a:xfrm>
            <a:off x="7173598" y="5006159"/>
            <a:ext cx="334093" cy="465895"/>
            <a:chOff x="7391082" y="4767279"/>
            <a:chExt cx="334093" cy="465895"/>
          </a:xfrm>
        </p:grpSpPr>
        <p:sp>
          <p:nvSpPr>
            <p:cNvPr id="102" name="Google Shape;5630;p66">
              <a:extLst>
                <a:ext uri="{FF2B5EF4-FFF2-40B4-BE49-F238E27FC236}">
                  <a16:creationId xmlns:a16="http://schemas.microsoft.com/office/drawing/2014/main" id="{C162C903-45D3-4FB5-71C9-FE6B119D40AC}"/>
                </a:ext>
              </a:extLst>
            </p:cNvPr>
            <p:cNvSpPr/>
            <p:nvPr/>
          </p:nvSpPr>
          <p:spPr>
            <a:xfrm>
              <a:off x="7391082" y="4767279"/>
              <a:ext cx="334093" cy="465895"/>
            </a:xfrm>
            <a:custGeom>
              <a:avLst/>
              <a:gdLst/>
              <a:ahLst/>
              <a:cxnLst/>
              <a:rect l="l" t="t" r="r" b="b"/>
              <a:pathLst>
                <a:path w="9105" h="12697" extrusionOk="0">
                  <a:moveTo>
                    <a:pt x="7467" y="851"/>
                  </a:moveTo>
                  <a:lnTo>
                    <a:pt x="7467" y="2426"/>
                  </a:lnTo>
                  <a:cubicBezTo>
                    <a:pt x="7152" y="2300"/>
                    <a:pt x="6711" y="2237"/>
                    <a:pt x="6238" y="2237"/>
                  </a:cubicBezTo>
                  <a:cubicBezTo>
                    <a:pt x="5198" y="2237"/>
                    <a:pt x="4411" y="2678"/>
                    <a:pt x="4379" y="2710"/>
                  </a:cubicBezTo>
                  <a:cubicBezTo>
                    <a:pt x="4379" y="2710"/>
                    <a:pt x="3718" y="3056"/>
                    <a:pt x="2930" y="3056"/>
                  </a:cubicBezTo>
                  <a:cubicBezTo>
                    <a:pt x="2426" y="3056"/>
                    <a:pt x="1953" y="2899"/>
                    <a:pt x="1701" y="2773"/>
                  </a:cubicBezTo>
                  <a:lnTo>
                    <a:pt x="1701" y="851"/>
                  </a:lnTo>
                  <a:close/>
                  <a:moveTo>
                    <a:pt x="6207" y="3088"/>
                  </a:moveTo>
                  <a:cubicBezTo>
                    <a:pt x="6711" y="3088"/>
                    <a:pt x="7183" y="3245"/>
                    <a:pt x="7404" y="3371"/>
                  </a:cubicBezTo>
                  <a:cubicBezTo>
                    <a:pt x="7309" y="4789"/>
                    <a:pt x="6049" y="5986"/>
                    <a:pt x="4537" y="5986"/>
                  </a:cubicBezTo>
                  <a:cubicBezTo>
                    <a:pt x="3151" y="5986"/>
                    <a:pt x="2016" y="5041"/>
                    <a:pt x="1701" y="3718"/>
                  </a:cubicBezTo>
                  <a:lnTo>
                    <a:pt x="1701" y="3718"/>
                  </a:lnTo>
                  <a:cubicBezTo>
                    <a:pt x="2016" y="3844"/>
                    <a:pt x="2426" y="3939"/>
                    <a:pt x="2899" y="3939"/>
                  </a:cubicBezTo>
                  <a:cubicBezTo>
                    <a:pt x="3907" y="3939"/>
                    <a:pt x="4694" y="3498"/>
                    <a:pt x="4726" y="3466"/>
                  </a:cubicBezTo>
                  <a:cubicBezTo>
                    <a:pt x="4726" y="3466"/>
                    <a:pt x="5419" y="3088"/>
                    <a:pt x="6207" y="3088"/>
                  </a:cubicBezTo>
                  <a:close/>
                  <a:moveTo>
                    <a:pt x="4537" y="10240"/>
                  </a:moveTo>
                  <a:cubicBezTo>
                    <a:pt x="5135" y="10240"/>
                    <a:pt x="5639" y="10933"/>
                    <a:pt x="5765" y="11878"/>
                  </a:cubicBezTo>
                  <a:lnTo>
                    <a:pt x="3308" y="11878"/>
                  </a:lnTo>
                  <a:cubicBezTo>
                    <a:pt x="3434" y="10933"/>
                    <a:pt x="3938" y="10240"/>
                    <a:pt x="4537" y="10240"/>
                  </a:cubicBezTo>
                  <a:close/>
                  <a:moveTo>
                    <a:pt x="4505" y="6774"/>
                  </a:moveTo>
                  <a:cubicBezTo>
                    <a:pt x="6144" y="6806"/>
                    <a:pt x="7467" y="8066"/>
                    <a:pt x="7467" y="9672"/>
                  </a:cubicBezTo>
                  <a:lnTo>
                    <a:pt x="7467" y="11878"/>
                  </a:lnTo>
                  <a:lnTo>
                    <a:pt x="6585" y="11878"/>
                  </a:lnTo>
                  <a:cubicBezTo>
                    <a:pt x="6553" y="11279"/>
                    <a:pt x="6364" y="10744"/>
                    <a:pt x="6049" y="10303"/>
                  </a:cubicBezTo>
                  <a:cubicBezTo>
                    <a:pt x="5639" y="9704"/>
                    <a:pt x="5104" y="9389"/>
                    <a:pt x="4537" y="9389"/>
                  </a:cubicBezTo>
                  <a:cubicBezTo>
                    <a:pt x="3938" y="9389"/>
                    <a:pt x="3434" y="9704"/>
                    <a:pt x="3056" y="10303"/>
                  </a:cubicBezTo>
                  <a:cubicBezTo>
                    <a:pt x="2772" y="10744"/>
                    <a:pt x="2583" y="11279"/>
                    <a:pt x="2489" y="11878"/>
                  </a:cubicBezTo>
                  <a:lnTo>
                    <a:pt x="1638" y="11878"/>
                  </a:lnTo>
                  <a:lnTo>
                    <a:pt x="1638" y="9672"/>
                  </a:lnTo>
                  <a:cubicBezTo>
                    <a:pt x="1638" y="8066"/>
                    <a:pt x="2930" y="6774"/>
                    <a:pt x="4505" y="6774"/>
                  </a:cubicBez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cubicBezTo>
                    <a:pt x="0" y="662"/>
                    <a:pt x="221" y="851"/>
                    <a:pt x="410" y="851"/>
                  </a:cubicBezTo>
                  <a:lnTo>
                    <a:pt x="851" y="851"/>
                  </a:lnTo>
                  <a:lnTo>
                    <a:pt x="851" y="3056"/>
                  </a:lnTo>
                  <a:cubicBezTo>
                    <a:pt x="851" y="4506"/>
                    <a:pt x="1670" y="5734"/>
                    <a:pt x="2867" y="6364"/>
                  </a:cubicBezTo>
                  <a:cubicBezTo>
                    <a:pt x="1670" y="6995"/>
                    <a:pt x="851" y="8223"/>
                    <a:pt x="851" y="9672"/>
                  </a:cubicBezTo>
                  <a:lnTo>
                    <a:pt x="851" y="11878"/>
                  </a:lnTo>
                  <a:lnTo>
                    <a:pt x="410" y="11878"/>
                  </a:lnTo>
                  <a:cubicBezTo>
                    <a:pt x="158" y="11878"/>
                    <a:pt x="0" y="12067"/>
                    <a:pt x="0" y="12287"/>
                  </a:cubicBezTo>
                  <a:cubicBezTo>
                    <a:pt x="0" y="12508"/>
                    <a:pt x="221" y="12697"/>
                    <a:pt x="410" y="12697"/>
                  </a:cubicBezTo>
                  <a:lnTo>
                    <a:pt x="8664" y="12697"/>
                  </a:lnTo>
                  <a:cubicBezTo>
                    <a:pt x="8916" y="12697"/>
                    <a:pt x="9105" y="12508"/>
                    <a:pt x="9105" y="12287"/>
                  </a:cubicBezTo>
                  <a:cubicBezTo>
                    <a:pt x="9105" y="12035"/>
                    <a:pt x="8916" y="11878"/>
                    <a:pt x="8664" y="11878"/>
                  </a:cubicBezTo>
                  <a:lnTo>
                    <a:pt x="8286" y="11878"/>
                  </a:lnTo>
                  <a:lnTo>
                    <a:pt x="8286" y="9672"/>
                  </a:lnTo>
                  <a:cubicBezTo>
                    <a:pt x="8286" y="8223"/>
                    <a:pt x="7467" y="6995"/>
                    <a:pt x="6270" y="6364"/>
                  </a:cubicBezTo>
                  <a:cubicBezTo>
                    <a:pt x="7467" y="5734"/>
                    <a:pt x="8286" y="4506"/>
                    <a:pt x="8286" y="3056"/>
                  </a:cubicBezTo>
                  <a:lnTo>
                    <a:pt x="8286" y="851"/>
                  </a:lnTo>
                  <a:lnTo>
                    <a:pt x="8664" y="851"/>
                  </a:lnTo>
                  <a:cubicBezTo>
                    <a:pt x="8916" y="851"/>
                    <a:pt x="9105" y="662"/>
                    <a:pt x="9105" y="410"/>
                  </a:cubicBezTo>
                  <a:cubicBezTo>
                    <a:pt x="9105" y="189"/>
                    <a:pt x="8916" y="0"/>
                    <a:pt x="8664" y="0"/>
                  </a:cubicBezTo>
                  <a:close/>
                </a:path>
              </a:pathLst>
            </a:custGeom>
            <a:solidFill>
              <a:srgbClr val="0048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Google Shape;5631;p66">
              <a:extLst>
                <a:ext uri="{FF2B5EF4-FFF2-40B4-BE49-F238E27FC236}">
                  <a16:creationId xmlns:a16="http://schemas.microsoft.com/office/drawing/2014/main" id="{7D8A72FD-63A7-708B-8B53-CE3BEECC7421}"/>
                </a:ext>
              </a:extLst>
            </p:cNvPr>
            <p:cNvSpPr/>
            <p:nvPr/>
          </p:nvSpPr>
          <p:spPr>
            <a:xfrm>
              <a:off x="7546443" y="5023638"/>
              <a:ext cx="30089" cy="61315"/>
            </a:xfrm>
            <a:custGeom>
              <a:avLst/>
              <a:gdLst/>
              <a:ahLst/>
              <a:cxnLst/>
              <a:rect l="l" t="t" r="r" b="b"/>
              <a:pathLst>
                <a:path w="820" h="1671" extrusionOk="0">
                  <a:moveTo>
                    <a:pt x="379" y="1"/>
                  </a:moveTo>
                  <a:cubicBezTo>
                    <a:pt x="158" y="1"/>
                    <a:pt x="1" y="221"/>
                    <a:pt x="1" y="442"/>
                  </a:cubicBezTo>
                  <a:lnTo>
                    <a:pt x="1" y="1261"/>
                  </a:lnTo>
                  <a:cubicBezTo>
                    <a:pt x="1" y="1513"/>
                    <a:pt x="190" y="1670"/>
                    <a:pt x="379" y="1670"/>
                  </a:cubicBezTo>
                  <a:cubicBezTo>
                    <a:pt x="631" y="1670"/>
                    <a:pt x="820" y="1481"/>
                    <a:pt x="820" y="1261"/>
                  </a:cubicBezTo>
                  <a:lnTo>
                    <a:pt x="820" y="442"/>
                  </a:lnTo>
                  <a:cubicBezTo>
                    <a:pt x="820" y="221"/>
                    <a:pt x="631" y="1"/>
                    <a:pt x="379" y="1"/>
                  </a:cubicBezTo>
                  <a:close/>
                </a:path>
              </a:pathLst>
            </a:custGeom>
            <a:solidFill>
              <a:srgbClr val="004886"/>
            </a:solidFill>
            <a:ln>
              <a:solidFill>
                <a:srgbClr val="FFB300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61455C6-CC31-7CDE-D085-7CD1BA5B42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2464136"/>
              </p:ext>
            </p:extLst>
          </p:nvPr>
        </p:nvGraphicFramePr>
        <p:xfrm>
          <a:off x="226802" y="2504320"/>
          <a:ext cx="5961600" cy="356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2" name="Grupo 31">
            <a:extLst>
              <a:ext uri="{FF2B5EF4-FFF2-40B4-BE49-F238E27FC236}">
                <a16:creationId xmlns:a16="http://schemas.microsoft.com/office/drawing/2014/main" id="{7A44225B-4148-4A31-20FA-C1AEBF7F3DBA}"/>
              </a:ext>
            </a:extLst>
          </p:cNvPr>
          <p:cNvGrpSpPr/>
          <p:nvPr/>
        </p:nvGrpSpPr>
        <p:grpSpPr>
          <a:xfrm>
            <a:off x="1097291" y="624096"/>
            <a:ext cx="4220622" cy="2066400"/>
            <a:chOff x="1068384" y="624096"/>
            <a:chExt cx="4220622" cy="2066400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E59151ED-CCFF-5323-832C-DD8438C4567B}"/>
                </a:ext>
              </a:extLst>
            </p:cNvPr>
            <p:cNvSpPr txBox="1"/>
            <p:nvPr/>
          </p:nvSpPr>
          <p:spPr>
            <a:xfrm>
              <a:off x="1077197" y="1115238"/>
              <a:ext cx="1065371" cy="2973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CO"/>
              </a:defPPr>
              <a:lvl1pPr>
                <a:lnSpc>
                  <a:spcPts val="1783"/>
                </a:lnSpc>
                <a:spcBef>
                  <a:spcPct val="0"/>
                </a:spcBef>
                <a:defRPr sz="1400" spc="-29">
                  <a:latin typeface="Segoe UI Semibold" panose="020B0702040204020203" pitchFamily="34" charset="0"/>
                  <a:cs typeface="Segoe UI Semibold" panose="020B0702040204020203" pitchFamily="34" charset="0"/>
                </a:defRPr>
              </a:lvl1pPr>
            </a:lstStyle>
            <a:p>
              <a:r>
                <a:rPr lang="es-CO" sz="1050" dirty="0">
                  <a:solidFill>
                    <a:srgbClr val="FFB300"/>
                  </a:solidFill>
                </a:rPr>
                <a:t>Reclamos: 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21C0AF01-740E-FFF2-2755-2D0F5D4D45E7}"/>
                </a:ext>
              </a:extLst>
            </p:cNvPr>
            <p:cNvSpPr txBox="1"/>
            <p:nvPr/>
          </p:nvSpPr>
          <p:spPr>
            <a:xfrm>
              <a:off x="1068384" y="1766310"/>
              <a:ext cx="1328959" cy="2959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CO"/>
              </a:defPPr>
              <a:lvl1pPr>
                <a:lnSpc>
                  <a:spcPts val="1783"/>
                </a:lnSpc>
                <a:spcBef>
                  <a:spcPct val="0"/>
                </a:spcBef>
                <a:defRPr sz="1050" spc="-29">
                  <a:latin typeface="Segoe UI Semibold" panose="020B0702040204020203" pitchFamily="34" charset="0"/>
                  <a:cs typeface="Segoe UI Semibold" panose="020B0702040204020203" pitchFamily="34" charset="0"/>
                </a:defRPr>
              </a:lvl1pPr>
            </a:lstStyle>
            <a:p>
              <a:r>
                <a:rPr lang="es-CO" dirty="0">
                  <a:solidFill>
                    <a:srgbClr val="004886"/>
                  </a:solidFill>
                </a:rPr>
                <a:t>Quejas: </a:t>
              </a:r>
            </a:p>
          </p:txBody>
        </p: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A69D3C77-9D64-91E0-6CBB-FD011B98777A}"/>
                </a:ext>
              </a:extLst>
            </p:cNvPr>
            <p:cNvSpPr txBox="1"/>
            <p:nvPr/>
          </p:nvSpPr>
          <p:spPr>
            <a:xfrm>
              <a:off x="3883116" y="1372081"/>
              <a:ext cx="1405890" cy="5369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CO"/>
              </a:defPPr>
              <a:lvl1pPr>
                <a:lnSpc>
                  <a:spcPts val="1783"/>
                </a:lnSpc>
                <a:spcBef>
                  <a:spcPct val="0"/>
                </a:spcBef>
                <a:defRPr sz="1400" spc="-29">
                  <a:latin typeface="Segoe UI Semibold" panose="020B0702040204020203" pitchFamily="34" charset="0"/>
                  <a:cs typeface="Segoe UI Semibold" panose="020B0702040204020203" pitchFamily="34" charset="0"/>
                </a:defRPr>
              </a:lvl1pPr>
            </a:lstStyle>
            <a:p>
              <a:r>
                <a:rPr lang="es-CO" dirty="0"/>
                <a:t>Total, solicitudes: 22</a:t>
              </a:r>
            </a:p>
          </p:txBody>
        </p:sp>
        <p:graphicFrame>
          <p:nvGraphicFramePr>
            <p:cNvPr id="30" name="Gráfico 29">
              <a:extLst>
                <a:ext uri="{FF2B5EF4-FFF2-40B4-BE49-F238E27FC236}">
                  <a16:creationId xmlns:a16="http://schemas.microsoft.com/office/drawing/2014/main" id="{060A7578-A600-A109-41C1-21D0BFDF1AB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46796912"/>
                </p:ext>
              </p:extLst>
            </p:nvPr>
          </p:nvGraphicFramePr>
          <p:xfrm>
            <a:off x="2124985" y="624096"/>
            <a:ext cx="2005200" cy="2066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90141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5A2E5-47F2-6BA9-089A-F4593B5AE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856CA74-67E5-AE6A-1138-BB51FB5CDAB1}"/>
              </a:ext>
            </a:extLst>
          </p:cNvPr>
          <p:cNvSpPr txBox="1"/>
          <p:nvPr/>
        </p:nvSpPr>
        <p:spPr>
          <a:xfrm>
            <a:off x="2977116" y="340242"/>
            <a:ext cx="6262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SUBTÍTULOS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B10000AB-4E66-51E9-8FF0-A207ED11BBD1}"/>
              </a:ext>
            </a:extLst>
          </p:cNvPr>
          <p:cNvGrpSpPr/>
          <p:nvPr/>
        </p:nvGrpSpPr>
        <p:grpSpPr>
          <a:xfrm>
            <a:off x="0" y="0"/>
            <a:ext cx="12192000" cy="539751"/>
            <a:chOff x="0" y="0"/>
            <a:chExt cx="12192000" cy="539751"/>
          </a:xfrm>
        </p:grpSpPr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16BE7060-8DE4-E047-4322-4FBBB7454F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085" y="539749"/>
              <a:ext cx="11799915" cy="2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7B10838B-4281-6D4D-9F44-024A871E2B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0"/>
              <a:ext cx="404037" cy="539749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9" name="Google Shape;219;p30">
            <a:extLst>
              <a:ext uri="{FF2B5EF4-FFF2-40B4-BE49-F238E27FC236}">
                <a16:creationId xmlns:a16="http://schemas.microsoft.com/office/drawing/2014/main" id="{0E0CDBEE-2185-C675-B428-50B9B8827030}"/>
              </a:ext>
            </a:extLst>
          </p:cNvPr>
          <p:cNvSpPr txBox="1">
            <a:spLocks/>
          </p:cNvSpPr>
          <p:nvPr/>
        </p:nvSpPr>
        <p:spPr>
          <a:xfrm>
            <a:off x="545187" y="51342"/>
            <a:ext cx="652007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s-CO"/>
            </a:defPPr>
            <a:lvl1pPr>
              <a:lnSpc>
                <a:spcPct val="90000"/>
              </a:lnSpc>
              <a:spcBef>
                <a:spcPts val="0"/>
              </a:spcBef>
              <a:buNone/>
              <a:defRPr sz="4000" b="1">
                <a:solidFill>
                  <a:srgbClr val="004886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004886"/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Resumen Quejas/Reclamos</a:t>
            </a:r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id="{E6481014-715E-2C71-3650-FE0D41BEA60D}"/>
              </a:ext>
            </a:extLst>
          </p:cNvPr>
          <p:cNvSpPr txBox="1"/>
          <p:nvPr/>
        </p:nvSpPr>
        <p:spPr>
          <a:xfrm>
            <a:off x="231913" y="6569229"/>
            <a:ext cx="3105231" cy="24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marR="0" lvl="1" indent="0" algn="just" defTabSz="914400" rtl="0" eaLnBrk="1" fontAlgn="auto" latinLnBrk="0" hangingPunct="1">
              <a:lnSpc>
                <a:spcPts val="22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Somos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</a:t>
            </a: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Confianza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, </a:t>
            </a: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Seguridad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y </a:t>
            </a: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Transparencia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.</a:t>
            </a:r>
          </a:p>
        </p:txBody>
      </p:sp>
      <p:graphicFrame>
        <p:nvGraphicFramePr>
          <p:cNvPr id="28" name="Tabla 27">
            <a:extLst>
              <a:ext uri="{FF2B5EF4-FFF2-40B4-BE49-F238E27FC236}">
                <a16:creationId xmlns:a16="http://schemas.microsoft.com/office/drawing/2014/main" id="{CED00868-2B59-8C8D-90C0-5E3E52784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658847"/>
              </p:ext>
            </p:extLst>
          </p:nvPr>
        </p:nvGraphicFramePr>
        <p:xfrm>
          <a:off x="726835" y="663407"/>
          <a:ext cx="10738330" cy="5778678"/>
        </p:xfrm>
        <a:graphic>
          <a:graphicData uri="http://schemas.openxmlformats.org/drawingml/2006/table">
            <a:tbl>
              <a:tblPr/>
              <a:tblGrid>
                <a:gridCol w="1117336">
                  <a:extLst>
                    <a:ext uri="{9D8B030D-6E8A-4147-A177-3AD203B41FA5}">
                      <a16:colId xmlns:a16="http://schemas.microsoft.com/office/drawing/2014/main" val="2412472330"/>
                    </a:ext>
                  </a:extLst>
                </a:gridCol>
                <a:gridCol w="1144931">
                  <a:extLst>
                    <a:ext uri="{9D8B030D-6E8A-4147-A177-3AD203B41FA5}">
                      <a16:colId xmlns:a16="http://schemas.microsoft.com/office/drawing/2014/main" val="2683286575"/>
                    </a:ext>
                  </a:extLst>
                </a:gridCol>
                <a:gridCol w="1219048">
                  <a:extLst>
                    <a:ext uri="{9D8B030D-6E8A-4147-A177-3AD203B41FA5}">
                      <a16:colId xmlns:a16="http://schemas.microsoft.com/office/drawing/2014/main" val="3219959298"/>
                    </a:ext>
                  </a:extLst>
                </a:gridCol>
                <a:gridCol w="5965392">
                  <a:extLst>
                    <a:ext uri="{9D8B030D-6E8A-4147-A177-3AD203B41FA5}">
                      <a16:colId xmlns:a16="http://schemas.microsoft.com/office/drawing/2014/main" val="2475158476"/>
                    </a:ext>
                  </a:extLst>
                </a:gridCol>
                <a:gridCol w="1291623">
                  <a:extLst>
                    <a:ext uri="{9D8B030D-6E8A-4147-A177-3AD203B41FA5}">
                      <a16:colId xmlns:a16="http://schemas.microsoft.com/office/drawing/2014/main" val="2368964389"/>
                    </a:ext>
                  </a:extLst>
                </a:gridCol>
              </a:tblGrid>
              <a:tr h="3305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 Semilight" panose="020B0402040204020203" pitchFamily="34" charset="0"/>
                        </a:rPr>
                        <a:t>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 Semilight" panose="020B0402040204020203" pitchFamily="34" charset="0"/>
                        </a:rPr>
                        <a:t>FECHA DE RECIBIDO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 Semilight" panose="020B0402040204020203" pitchFamily="34" charset="0"/>
                        </a:rPr>
                        <a:t>FECHA DE RESPUESTA FINAL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 Semilight" panose="020B0402040204020203" pitchFamily="34" charset="0"/>
                        </a:rPr>
                        <a:t>DESCRIPCIÓN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 Semilight" panose="020B0402040204020203" pitchFamily="34" charset="0"/>
                        </a:rPr>
                        <a:t>ESTADO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877283"/>
                  </a:ext>
                </a:extLst>
              </a:tr>
              <a:tr h="56078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Enero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6/01/2024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18/01/2024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a la información de pagos efectuados a esta entidad en el mes de diciembre de 2023.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055123"/>
                  </a:ext>
                </a:extLst>
              </a:tr>
              <a:tr h="60978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Febrero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12/02/2024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22/02/2024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a la inconformidad en los servicios prestados por una funcionaria de un negocio especial administrado.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  <a:endParaRPr kumimoji="0" lang="es-C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 Semilight" panose="020B04020402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9667460"/>
                  </a:ext>
                </a:extLst>
              </a:tr>
              <a:tr h="56078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Febrero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13/02/2024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19/02/2024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Reclamo relacionado a la entrega de los certificados de retención en la fuente.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  <a:endParaRPr kumimoji="0" lang="es-C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 Semilight" panose="020B04020402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4426576"/>
                  </a:ext>
                </a:extLst>
              </a:tr>
              <a:tr h="43308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Febrero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19/02/2024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19/02/2024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al ingreso de la capacitación “Saberes ancestrales para desarrollar una </a:t>
                      </a:r>
                      <a:b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</a:b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industria de la moda sostenible”.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  <a:endParaRPr kumimoji="0" lang="es-C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 Semilight" panose="020B04020402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911851"/>
                  </a:ext>
                </a:extLst>
              </a:tr>
              <a:tr h="50526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Febrero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26/02/2024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7/03/2024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Reclamo relacionado a la consignación errónea de recursos.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  <a:endParaRPr kumimoji="0" lang="es-C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 Semilight" panose="020B04020402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833756"/>
                  </a:ext>
                </a:extLst>
              </a:tr>
              <a:tr h="49416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Marzo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13/03/2024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26/03/2024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Reclamo relacionado al reembolso de recursos del programa de fábricas de internacionalización.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  <a:endParaRPr kumimoji="0" lang="es-C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 Semilight" panose="020B04020402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3271992"/>
                  </a:ext>
                </a:extLst>
              </a:tr>
              <a:tr h="66945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Abril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2/04/2024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4/04/2024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a la expedición del certificado laboral como contratista.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937146"/>
                  </a:ext>
                </a:extLst>
              </a:tr>
              <a:tr h="49416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Mayo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8/05/2024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21/05/2024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al cambio de asesor para la II RUEDA INTERNACIONAL DE NEGOCIOS GUATEMALA - JUNIO 2024.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  <a:endParaRPr kumimoji="0" lang="es-C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 Semilight" panose="020B04020402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569380"/>
                  </a:ext>
                </a:extLst>
              </a:tr>
              <a:tr h="35507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Mayo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27/05/2024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20/06/2024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</a:rPr>
                        <a:t>Reclamo relacionado a la entrega de insumos en el marco del programa mujeres productivas.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956649"/>
                  </a:ext>
                </a:extLst>
              </a:tr>
              <a:tr h="35507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s-CO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Junio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s-CO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21/06/2024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s-CO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4/07/2024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Queja relacionada a la devolución de giro de recursos por "préstamo“.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833591"/>
                  </a:ext>
                </a:extLst>
              </a:tr>
              <a:tr h="35507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s-CO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Junio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s-CO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24/06/2024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s-CO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5/07/2024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s-MX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Queja relacionada a la inscripción a la convocatoria "Formación en Calidad“.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588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309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44922-7C88-4AD2-998A-DBAF03626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4828B79-303B-5428-B86A-80E4068B0E7E}"/>
              </a:ext>
            </a:extLst>
          </p:cNvPr>
          <p:cNvSpPr txBox="1"/>
          <p:nvPr/>
        </p:nvSpPr>
        <p:spPr>
          <a:xfrm>
            <a:off x="2977116" y="340242"/>
            <a:ext cx="6262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SUBTÍTULOS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327BC4A9-2E55-4B6A-BA41-4712ACFE82F1}"/>
              </a:ext>
            </a:extLst>
          </p:cNvPr>
          <p:cNvGrpSpPr/>
          <p:nvPr/>
        </p:nvGrpSpPr>
        <p:grpSpPr>
          <a:xfrm>
            <a:off x="0" y="0"/>
            <a:ext cx="12192000" cy="539751"/>
            <a:chOff x="0" y="0"/>
            <a:chExt cx="12192000" cy="539751"/>
          </a:xfrm>
        </p:grpSpPr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EB2C2582-B6C9-5E8C-AA92-7C4D8D459F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085" y="539749"/>
              <a:ext cx="11799915" cy="2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D0D6D30E-874D-95B3-4C35-FCBCC06B7FF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0"/>
              <a:ext cx="404037" cy="539749"/>
            </a:xfrm>
            <a:prstGeom prst="line">
              <a:avLst/>
            </a:prstGeom>
            <a:ln w="12700">
              <a:solidFill>
                <a:srgbClr val="FFB3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9" name="Google Shape;219;p30">
            <a:extLst>
              <a:ext uri="{FF2B5EF4-FFF2-40B4-BE49-F238E27FC236}">
                <a16:creationId xmlns:a16="http://schemas.microsoft.com/office/drawing/2014/main" id="{D3FFC929-1031-DEF7-8D4C-CA6279A0E4C6}"/>
              </a:ext>
            </a:extLst>
          </p:cNvPr>
          <p:cNvSpPr txBox="1">
            <a:spLocks/>
          </p:cNvSpPr>
          <p:nvPr/>
        </p:nvSpPr>
        <p:spPr>
          <a:xfrm>
            <a:off x="545187" y="51342"/>
            <a:ext cx="652007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s-CO"/>
            </a:defPPr>
            <a:lvl1pPr>
              <a:lnSpc>
                <a:spcPct val="90000"/>
              </a:lnSpc>
              <a:spcBef>
                <a:spcPts val="0"/>
              </a:spcBef>
              <a:buNone/>
              <a:defRPr sz="4000" b="1">
                <a:solidFill>
                  <a:srgbClr val="004886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004886"/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Resumen Quejas/Reclamos</a:t>
            </a:r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id="{086E01F8-749F-FC74-157A-5B8ABE6AD21D}"/>
              </a:ext>
            </a:extLst>
          </p:cNvPr>
          <p:cNvSpPr txBox="1"/>
          <p:nvPr/>
        </p:nvSpPr>
        <p:spPr>
          <a:xfrm>
            <a:off x="231913" y="6569229"/>
            <a:ext cx="3105231" cy="24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marR="0" lvl="1" indent="0" algn="just" defTabSz="914400" rtl="0" eaLnBrk="1" fontAlgn="auto" latinLnBrk="0" hangingPunct="1">
              <a:lnSpc>
                <a:spcPts val="22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Somos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</a:t>
            </a: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Confianza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, </a:t>
            </a: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Seguridad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 y </a:t>
            </a:r>
            <a:r>
              <a:rPr kumimoji="0" lang="en-US" sz="1000" b="1" i="0" u="none" strike="noStrike" kern="1200" cap="none" spc="47" normalizeH="0" baseline="0" noProof="0" dirty="0" err="1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Transparencia</a:t>
            </a:r>
            <a:r>
              <a:rPr kumimoji="0" lang="en-US" sz="1000" b="1" i="0" u="none" strike="noStrike" kern="1200" cap="none" spc="47" normalizeH="0" baseline="0" noProof="0" dirty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.</a:t>
            </a:r>
          </a:p>
        </p:txBody>
      </p:sp>
      <p:graphicFrame>
        <p:nvGraphicFramePr>
          <p:cNvPr id="28" name="Tabla 27">
            <a:extLst>
              <a:ext uri="{FF2B5EF4-FFF2-40B4-BE49-F238E27FC236}">
                <a16:creationId xmlns:a16="http://schemas.microsoft.com/office/drawing/2014/main" id="{C87FE9F6-70C7-8DAA-56DC-667BBC51BC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09704"/>
              </p:ext>
            </p:extLst>
          </p:nvPr>
        </p:nvGraphicFramePr>
        <p:xfrm>
          <a:off x="726835" y="663407"/>
          <a:ext cx="10738330" cy="5572456"/>
        </p:xfrm>
        <a:graphic>
          <a:graphicData uri="http://schemas.openxmlformats.org/drawingml/2006/table">
            <a:tbl>
              <a:tblPr/>
              <a:tblGrid>
                <a:gridCol w="1117336">
                  <a:extLst>
                    <a:ext uri="{9D8B030D-6E8A-4147-A177-3AD203B41FA5}">
                      <a16:colId xmlns:a16="http://schemas.microsoft.com/office/drawing/2014/main" val="2412472330"/>
                    </a:ext>
                  </a:extLst>
                </a:gridCol>
                <a:gridCol w="1144931">
                  <a:extLst>
                    <a:ext uri="{9D8B030D-6E8A-4147-A177-3AD203B41FA5}">
                      <a16:colId xmlns:a16="http://schemas.microsoft.com/office/drawing/2014/main" val="2683286575"/>
                    </a:ext>
                  </a:extLst>
                </a:gridCol>
                <a:gridCol w="1219048">
                  <a:extLst>
                    <a:ext uri="{9D8B030D-6E8A-4147-A177-3AD203B41FA5}">
                      <a16:colId xmlns:a16="http://schemas.microsoft.com/office/drawing/2014/main" val="3219959298"/>
                    </a:ext>
                  </a:extLst>
                </a:gridCol>
                <a:gridCol w="5965392">
                  <a:extLst>
                    <a:ext uri="{9D8B030D-6E8A-4147-A177-3AD203B41FA5}">
                      <a16:colId xmlns:a16="http://schemas.microsoft.com/office/drawing/2014/main" val="2475158476"/>
                    </a:ext>
                  </a:extLst>
                </a:gridCol>
                <a:gridCol w="1291623">
                  <a:extLst>
                    <a:ext uri="{9D8B030D-6E8A-4147-A177-3AD203B41FA5}">
                      <a16:colId xmlns:a16="http://schemas.microsoft.com/office/drawing/2014/main" val="2368964389"/>
                    </a:ext>
                  </a:extLst>
                </a:gridCol>
              </a:tblGrid>
              <a:tr h="3305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 Semilight" panose="020B0402040204020203" pitchFamily="34" charset="0"/>
                        </a:rPr>
                        <a:t>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 Semilight" panose="020B0402040204020203" pitchFamily="34" charset="0"/>
                        </a:rPr>
                        <a:t>FECHA DE RECIBIDO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 Semilight" panose="020B0402040204020203" pitchFamily="34" charset="0"/>
                        </a:rPr>
                        <a:t>FECHA DE RESPUESTA FINAL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 Semilight" panose="020B0402040204020203" pitchFamily="34" charset="0"/>
                        </a:rPr>
                        <a:t>DESCRIPCIÓN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8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Segoe UI Semilight" panose="020B0402040204020203" pitchFamily="34" charset="0"/>
                        </a:rPr>
                        <a:t>ESTADO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8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877283"/>
                  </a:ext>
                </a:extLst>
              </a:tr>
              <a:tr h="56078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Agosto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8/08/2024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21/08/2024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Reclamo relacionado con la convocatoria ‘Formación en calidad para 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mipymes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’.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055123"/>
                  </a:ext>
                </a:extLst>
              </a:tr>
              <a:tr h="53180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Octubre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11/10/2024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21/10/2024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al motivo por el cual no le fue consignada la pensión por parte de un negocio administrado.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  <a:endParaRPr kumimoji="0" lang="es-C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 Semilight" panose="020B04020402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9667460"/>
                  </a:ext>
                </a:extLst>
              </a:tr>
              <a:tr h="45276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Octubre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18/10/2024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29/10/2024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al registro de formulario a la CONVOCATORIA ELLA INVIERTE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  <a:endParaRPr kumimoji="0" lang="es-C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 Semilight" panose="020B04020402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4426576"/>
                  </a:ext>
                </a:extLst>
              </a:tr>
              <a:tr h="43308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Octubre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24/10/2024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1/11/2024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a la descarga del archivo 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pdf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 de la convocatoria kit digital para proveedores.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  <a:endParaRPr kumimoji="0" lang="es-C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 Semilight" panose="020B04020402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911851"/>
                  </a:ext>
                </a:extLst>
              </a:tr>
              <a:tr h="50526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Octubre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18/10/2024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25/10/2024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al trato inadecuado por funcionarios de un negocio especial administrado.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  <a:endParaRPr kumimoji="0" lang="es-C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 Semilight" panose="020B04020402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833756"/>
                  </a:ext>
                </a:extLst>
              </a:tr>
              <a:tr h="49416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Octubre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29/10/2024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12/11/2024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al ingreso de la publicación Global gap.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  <a:endParaRPr kumimoji="0" lang="es-C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 Semilight" panose="020B04020402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3271992"/>
                  </a:ext>
                </a:extLst>
              </a:tr>
              <a:tr h="66945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Octubre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15/10/2024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24/10/2024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al pago de evento realizado en el municipio de Viotá para un negocio especial administrado.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937146"/>
                  </a:ext>
                </a:extLst>
              </a:tr>
              <a:tr h="49416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Noviembre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13/11/2024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19/11/2024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al pago de recursos por parte de negocio administrado.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  <a:endParaRPr kumimoji="0" lang="es-C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 Semilight" panose="020B0402040204020203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569380"/>
                  </a:ext>
                </a:extLst>
              </a:tr>
              <a:tr h="35507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Noviembre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21/11/2024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29/11/2024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al código de seguridad para operar en la zona transaccional.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956649"/>
                  </a:ext>
                </a:extLst>
              </a:tr>
              <a:tr h="35507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Noviembre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28/11/2024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5/12/2024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a la demora en la respuesta de solicitud interpuesta a la entidad.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833591"/>
                  </a:ext>
                </a:extLst>
              </a:tr>
              <a:tr h="35507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Diciembre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9/12/2024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11/12/2024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buNone/>
                      </a:pP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</a:rPr>
                        <a:t>Queja relacionada a la expedición de certificado para retiro de cesantías.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+mn-cs"/>
                        </a:rPr>
                        <a:t>4. Cerrada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588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0239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75557B8C52C694A9A1DFA5E18B67076" ma:contentTypeVersion="21" ma:contentTypeDescription="Crear nuevo documento." ma:contentTypeScope="" ma:versionID="7a0b644a6bebd9d7eaa27c8e2bec2e81">
  <xsd:schema xmlns:xsd="http://www.w3.org/2001/XMLSchema" xmlns:xs="http://www.w3.org/2001/XMLSchema" xmlns:p="http://schemas.microsoft.com/office/2006/metadata/properties" xmlns:ns2="877a7a58-ff66-4da7-a8a9-5cf66a6ab4cf" xmlns:ns3="069073ca-5190-4ea5-ab3e-0724d5354850" targetNamespace="http://schemas.microsoft.com/office/2006/metadata/properties" ma:root="true" ma:fieldsID="f6fa4e4336a42a69979a6116b714612c" ns2:_="" ns3:_="">
    <xsd:import namespace="877a7a58-ff66-4da7-a8a9-5cf66a6ab4cf"/>
    <xsd:import namespace="069073ca-5190-4ea5-ab3e-0724d535485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Publicacion_Isolution" minOccurs="0"/>
                <xsd:element ref="ns3:_Flow_SignoffStatu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7a7a58-ff66-4da7-a8a9-5cf66a6ab4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d8dbbef-8a82-4709-a3ba-916c25e9d3dc}" ma:internalName="TaxCatchAll" ma:showField="CatchAllData" ma:web="877a7a58-ff66-4da7-a8a9-5cf66a6ab4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9073ca-5190-4ea5-ab3e-0724d53548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f2d8631a-4e50-4419-9e1d-1838066ed4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Publicacion_Isolution" ma:index="26" nillable="true" ma:displayName="Publicacion_Isolution" ma:format="Dropdown" ma:internalName="Publicacion_Isolution">
      <xsd:simpleType>
        <xsd:restriction base="dms:Choice">
          <xsd:enumeration value="Si"/>
          <xsd:enumeration value="No"/>
        </xsd:restriction>
      </xsd:simpleType>
    </xsd:element>
    <xsd:element name="_Flow_SignoffStatus" ma:index="27" nillable="true" ma:displayName="Estado de aprobación" ma:internalName="Estado_x0020_de_x0020_aprobaci_x00f3_n">
      <xsd:simpleType>
        <xsd:restriction base="dms:Text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9073ca-5190-4ea5-ab3e-0724d5354850">
      <Terms xmlns="http://schemas.microsoft.com/office/infopath/2007/PartnerControls"/>
    </lcf76f155ced4ddcb4097134ff3c332f>
    <TaxCatchAll xmlns="877a7a58-ff66-4da7-a8a9-5cf66a6ab4cf" xsi:nil="true"/>
    <Publicacion_Isolution xmlns="069073ca-5190-4ea5-ab3e-0724d5354850" xsi:nil="true"/>
    <_Flow_SignoffStatus xmlns="069073ca-5190-4ea5-ab3e-0724d5354850" xsi:nil="true"/>
  </documentManagement>
</p:properties>
</file>

<file path=customXml/itemProps1.xml><?xml version="1.0" encoding="utf-8"?>
<ds:datastoreItem xmlns:ds="http://schemas.openxmlformats.org/officeDocument/2006/customXml" ds:itemID="{BBD10E06-3E8F-4CCD-BC62-42A6AA96AA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7a7a58-ff66-4da7-a8a9-5cf66a6ab4cf"/>
    <ds:schemaRef ds:uri="069073ca-5190-4ea5-ab3e-0724d53548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C62D51-FDBD-47E0-A600-8350720004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B7BA44-580F-4283-9E24-D748DF36956D}">
  <ds:schemaRefs>
    <ds:schemaRef ds:uri="069073ca-5190-4ea5-ab3e-0724d5354850"/>
    <ds:schemaRef ds:uri="http://purl.org/dc/terms/"/>
    <ds:schemaRef ds:uri="http://purl.org/dc/elements/1.1/"/>
    <ds:schemaRef ds:uri="877a7a58-ff66-4da7-a8a9-5cf66a6ab4cf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607</Words>
  <Application>Microsoft Office PowerPoint</Application>
  <PresentationFormat>Panorámica</PresentationFormat>
  <Paragraphs>139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Arial</vt:lpstr>
      <vt:lpstr>Barlow Semi Condensed</vt:lpstr>
      <vt:lpstr>Calibri</vt:lpstr>
      <vt:lpstr>Calibri Light</vt:lpstr>
      <vt:lpstr>Segoe UI Semilight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Camila Suárez Beltrán</dc:creator>
  <cp:lastModifiedBy>Edna Brigitte Ariza Rojas</cp:lastModifiedBy>
  <cp:revision>22</cp:revision>
  <dcterms:created xsi:type="dcterms:W3CDTF">2020-11-20T18:09:31Z</dcterms:created>
  <dcterms:modified xsi:type="dcterms:W3CDTF">2025-12-29T19:44:29Z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0x010100975557B8C52C694A9A1DFA5E18B67076</vt:lpwstr>
  </property>
  <property fmtid="{D5CDD505-2E9C-101B-9397-08002B2CF9AE}" pid="3" name="MediaServiceImageTags">
    <vt:lpwstr/>
  </property>
</Properties>
</file>